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0" r:id="rId1"/>
    <p:sldMasterId id="2147483691" r:id="rId2"/>
  </p:sldMasterIdLst>
  <p:notesMasterIdLst>
    <p:notesMasterId r:id="rId10"/>
  </p:notesMasterIdLst>
  <p:sldIdLst>
    <p:sldId id="256" r:id="rId3"/>
    <p:sldId id="257" r:id="rId4"/>
    <p:sldId id="259" r:id="rId5"/>
    <p:sldId id="260" r:id="rId6"/>
    <p:sldId id="262" r:id="rId7"/>
    <p:sldId id="270" r:id="rId8"/>
    <p:sldId id="269" r:id="rId9"/>
  </p:sldIdLst>
  <p:sldSz cx="18280063" cy="10282238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27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27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27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27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27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27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27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27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27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39" userDrawn="1">
          <p15:clr>
            <a:srgbClr val="A4A3A4"/>
          </p15:clr>
        </p15:guide>
        <p15:guide id="2" pos="57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3B4EA9-F224-4696-8D6A-AFBFB3FABE89}">
  <a:tblStyle styleId="{DC3B4EA9-F224-4696-8D6A-AFBFB3FABE89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57"/>
    <p:restoredTop sz="93342" autoAdjust="0"/>
  </p:normalViewPr>
  <p:slideViewPr>
    <p:cSldViewPr>
      <p:cViewPr varScale="1">
        <p:scale>
          <a:sx n="81" d="100"/>
          <a:sy n="81" d="100"/>
        </p:scale>
        <p:origin x="1096" y="192"/>
      </p:cViewPr>
      <p:guideLst>
        <p:guide orient="horz" pos="3239"/>
        <p:guide pos="57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84570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I am Luca Bianchi, Welcome to Serverless Serverless Design Patterns and Best Practices course by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Packt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8030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am a senior Software architect with several years of experience in projects and products development successfully released into production. When I listened a talk about Lambda and Serverless ecosystem at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re:Invent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2014 I was astonished by the capabilities that this technologies would have opened in software development.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8434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we’ll learn how to leverage these capabilities to build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successfull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projects.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0308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we’ll discuss available tools and vendors talking about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FaaS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serverless principles</a:t>
            </a:r>
          </a:p>
          <a:p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we’re going to discover how traditional monolithic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softwares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migrated to best benefit from serverless</a:t>
            </a:r>
          </a:p>
          <a:p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We’ll drill down into microservices and understand how serverless can help implementing micro and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services</a:t>
            </a:r>
          </a:p>
          <a:p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We’ll move forward discussing a basic CRUD architecture and its design principles to achieve both performances and vendor independency</a:t>
            </a:r>
          </a:p>
          <a:p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We’ll dive into architectural patterns talking talking about services coordination and dependencies management</a:t>
            </a:r>
          </a:p>
          <a:p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 we’ll discuss event-based architectures and serverless usage for data pipelines</a:t>
            </a:r>
          </a:p>
          <a:p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every topic we’ll </a:t>
            </a:r>
            <a:r>
              <a:rPr 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focuso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use cases and code examples to make clear where and how these techniques can be implemented effectively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0974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271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272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136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urse 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780711" y="5605057"/>
            <a:ext cx="16437063" cy="114606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5200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pic>
        <p:nvPicPr>
          <p:cNvPr id="11" name="Shape 11" descr="Packt-Logo-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5403" y="2954096"/>
            <a:ext cx="6762826" cy="32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uthor Profi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 flipH="1">
            <a:off x="1" y="0"/>
            <a:ext cx="9140032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/>
          </a:p>
        </p:txBody>
      </p:sp>
      <p:sp>
        <p:nvSpPr>
          <p:cNvPr id="55" name="Shape 55"/>
          <p:cNvSpPr/>
          <p:nvPr/>
        </p:nvSpPr>
        <p:spPr>
          <a:xfrm rot="5400000">
            <a:off x="3891311" y="5033166"/>
            <a:ext cx="10281039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/>
          </a:p>
        </p:txBody>
      </p:sp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530769" y="6772113"/>
            <a:ext cx="8086889" cy="296322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285F4"/>
              </a:buClr>
              <a:buSzPct val="100000"/>
              <a:defRPr sz="4800">
                <a:solidFill>
                  <a:srgbClr val="4285F4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9874714" y="1447733"/>
            <a:ext cx="7670669" cy="738677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8" name="Shape 58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 descr="Corporate headshot of a ma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116" y="1835104"/>
            <a:ext cx="4580211" cy="4580079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 rot="10800000" flipH="1">
            <a:off x="1" y="0"/>
            <a:ext cx="18280063" cy="9387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/>
          </a:p>
        </p:txBody>
      </p:sp>
      <p:sp>
        <p:nvSpPr>
          <p:cNvPr id="62" name="Shape 62"/>
          <p:cNvSpPr/>
          <p:nvPr/>
        </p:nvSpPr>
        <p:spPr>
          <a:xfrm rot="10800000" flipH="1">
            <a:off x="1" y="9241173"/>
            <a:ext cx="18280063" cy="14813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14251" y="9389302"/>
            <a:ext cx="16756724" cy="892986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921501" y="2495444"/>
            <a:ext cx="16437063" cy="3925182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3F3F3"/>
              </a:buClr>
              <a:buSzPct val="100000"/>
              <a:defRPr sz="23999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23999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23999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23999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23999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23999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23999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23999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23999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189416" y="6544819"/>
            <a:ext cx="11901233" cy="260039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7" name="Shape 67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End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9136133" y="1128977"/>
            <a:ext cx="8208636" cy="8024284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2" name="Shape 72" descr="Packt-Logo-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5403" y="3525182"/>
            <a:ext cx="6762826" cy="32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Assembly)">
    <p:bg>
      <p:bgPr>
        <a:solidFill>
          <a:srgbClr val="3E5DAA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Classic)">
    <p:bg>
      <p:bgPr>
        <a:solidFill>
          <a:srgbClr val="333333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Ruby)">
    <p:bg>
      <p:bgPr>
        <a:solidFill>
          <a:srgbClr val="EE2D4A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Field)">
    <p:bg>
      <p:bgPr>
        <a:solidFill>
          <a:srgbClr val="00A349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Evolve)">
    <p:bg>
      <p:bgPr>
        <a:solidFill>
          <a:srgbClr val="29BEC6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and Subsection 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96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9600"/>
            </a:lvl2pPr>
            <a:lvl3pPr lvl="2" rtl="0">
              <a:spcBef>
                <a:spcPts val="0"/>
              </a:spcBef>
              <a:buSzPct val="100000"/>
              <a:defRPr sz="9600"/>
            </a:lvl3pPr>
            <a:lvl4pPr lvl="3" rtl="0">
              <a:spcBef>
                <a:spcPts val="0"/>
              </a:spcBef>
              <a:buSzPct val="100000"/>
              <a:defRPr sz="9600"/>
            </a:lvl4pPr>
            <a:lvl5pPr lvl="4" rtl="0">
              <a:spcBef>
                <a:spcPts val="0"/>
              </a:spcBef>
              <a:buSzPct val="100000"/>
              <a:defRPr sz="9600"/>
            </a:lvl5pPr>
            <a:lvl6pPr lvl="5" rtl="0">
              <a:spcBef>
                <a:spcPts val="0"/>
              </a:spcBef>
              <a:buSzPct val="100000"/>
              <a:defRPr sz="9600"/>
            </a:lvl6pPr>
            <a:lvl7pPr lvl="6" rtl="0">
              <a:spcBef>
                <a:spcPts val="0"/>
              </a:spcBef>
              <a:buSzPct val="100000"/>
              <a:defRPr sz="9600"/>
            </a:lvl7pPr>
            <a:lvl8pPr lvl="7" rtl="0">
              <a:spcBef>
                <a:spcPts val="0"/>
              </a:spcBef>
              <a:buSzPct val="100000"/>
              <a:defRPr sz="9600"/>
            </a:lvl8pPr>
            <a:lvl9pPr lvl="8" rtl="0">
              <a:spcBef>
                <a:spcPts val="0"/>
              </a:spcBef>
              <a:buSzPct val="100000"/>
              <a:defRPr sz="96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780711" y="5575681"/>
            <a:ext cx="16437063" cy="865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5" name="Shape 15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Hack)">
    <p:bg>
      <p:bgPr>
        <a:solidFill>
          <a:srgbClr val="4C389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Sprint)">
    <p:bg>
      <p:bgPr>
        <a:solidFill>
          <a:srgbClr val="BE1A8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urse Title and Author Name">
    <p:bg>
      <p:bgPr>
        <a:solidFill>
          <a:srgbClr val="F3702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96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9600"/>
            </a:lvl2pPr>
            <a:lvl3pPr lvl="2" rtl="0">
              <a:spcBef>
                <a:spcPts val="0"/>
              </a:spcBef>
              <a:buSzPct val="100000"/>
              <a:defRPr sz="9600"/>
            </a:lvl3pPr>
            <a:lvl4pPr lvl="3" rtl="0">
              <a:spcBef>
                <a:spcPts val="0"/>
              </a:spcBef>
              <a:buSzPct val="100000"/>
              <a:defRPr sz="9600"/>
            </a:lvl4pPr>
            <a:lvl5pPr lvl="4" rtl="0">
              <a:spcBef>
                <a:spcPts val="0"/>
              </a:spcBef>
              <a:buSzPct val="100000"/>
              <a:defRPr sz="9600"/>
            </a:lvl5pPr>
            <a:lvl6pPr lvl="5" rtl="0">
              <a:spcBef>
                <a:spcPts val="0"/>
              </a:spcBef>
              <a:buSzPct val="100000"/>
              <a:defRPr sz="9600"/>
            </a:lvl6pPr>
            <a:lvl7pPr lvl="6" rtl="0">
              <a:spcBef>
                <a:spcPts val="0"/>
              </a:spcBef>
              <a:buSzPct val="100000"/>
              <a:defRPr sz="9600"/>
            </a:lvl7pPr>
            <a:lvl8pPr lvl="7" rtl="0">
              <a:spcBef>
                <a:spcPts val="0"/>
              </a:spcBef>
              <a:buSzPct val="100000"/>
              <a:defRPr sz="9600"/>
            </a:lvl8pPr>
            <a:lvl9pPr lvl="8" rtl="0">
              <a:spcBef>
                <a:spcPts val="0"/>
              </a:spcBef>
              <a:buSzPct val="100000"/>
              <a:defRPr sz="96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780711" y="5575681"/>
            <a:ext cx="16437063" cy="865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and Subsection Title">
    <p:bg>
      <p:bgPr>
        <a:solidFill>
          <a:srgbClr val="F3702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96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9600"/>
            </a:lvl2pPr>
            <a:lvl3pPr lvl="2" rtl="0">
              <a:spcBef>
                <a:spcPts val="0"/>
              </a:spcBef>
              <a:buSzPct val="100000"/>
              <a:defRPr sz="9600"/>
            </a:lvl3pPr>
            <a:lvl4pPr lvl="3" rtl="0">
              <a:spcBef>
                <a:spcPts val="0"/>
              </a:spcBef>
              <a:buSzPct val="100000"/>
              <a:defRPr sz="9600"/>
            </a:lvl4pPr>
            <a:lvl5pPr lvl="4" rtl="0">
              <a:spcBef>
                <a:spcPts val="0"/>
              </a:spcBef>
              <a:buSzPct val="100000"/>
              <a:defRPr sz="9600"/>
            </a:lvl5pPr>
            <a:lvl6pPr lvl="5" rtl="0">
              <a:spcBef>
                <a:spcPts val="0"/>
              </a:spcBef>
              <a:buSzPct val="100000"/>
              <a:defRPr sz="9600"/>
            </a:lvl6pPr>
            <a:lvl7pPr lvl="6" rtl="0">
              <a:spcBef>
                <a:spcPts val="0"/>
              </a:spcBef>
              <a:buSzPct val="100000"/>
              <a:defRPr sz="9600"/>
            </a:lvl7pPr>
            <a:lvl8pPr lvl="7" rtl="0">
              <a:spcBef>
                <a:spcPts val="0"/>
              </a:spcBef>
              <a:buSzPct val="100000"/>
              <a:defRPr sz="9600"/>
            </a:lvl8pPr>
            <a:lvl9pPr lvl="8" rtl="0">
              <a:spcBef>
                <a:spcPts val="0"/>
              </a:spcBef>
              <a:buSzPct val="100000"/>
              <a:defRPr sz="96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780711" y="5575681"/>
            <a:ext cx="16437063" cy="865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tandalone Introduction or Summary">
    <p:bg>
      <p:bgPr>
        <a:solidFill>
          <a:srgbClr val="F3702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921501" y="4128788"/>
            <a:ext cx="16437063" cy="202466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8399"/>
            </a:lvl1pPr>
            <a:lvl2pPr lvl="1" rtl="0">
              <a:spcBef>
                <a:spcPts val="0"/>
              </a:spcBef>
              <a:buSzPct val="100000"/>
              <a:defRPr sz="8399"/>
            </a:lvl2pPr>
            <a:lvl3pPr lvl="2" rtl="0">
              <a:spcBef>
                <a:spcPts val="0"/>
              </a:spcBef>
              <a:buSzPct val="100000"/>
              <a:defRPr sz="8399"/>
            </a:lvl3pPr>
            <a:lvl4pPr lvl="3" rtl="0">
              <a:spcBef>
                <a:spcPts val="0"/>
              </a:spcBef>
              <a:buSzPct val="100000"/>
              <a:defRPr sz="8399"/>
            </a:lvl4pPr>
            <a:lvl5pPr lvl="4" rtl="0">
              <a:spcBef>
                <a:spcPts val="0"/>
              </a:spcBef>
              <a:buSzPct val="100000"/>
              <a:defRPr sz="8399"/>
            </a:lvl5pPr>
            <a:lvl6pPr lvl="5" rtl="0">
              <a:spcBef>
                <a:spcPts val="0"/>
              </a:spcBef>
              <a:buSzPct val="100000"/>
              <a:defRPr sz="8399"/>
            </a:lvl6pPr>
            <a:lvl7pPr lvl="6" rtl="0">
              <a:spcBef>
                <a:spcPts val="0"/>
              </a:spcBef>
              <a:buSzPct val="100000"/>
              <a:defRPr sz="8399"/>
            </a:lvl7pPr>
            <a:lvl8pPr lvl="7" rtl="0">
              <a:spcBef>
                <a:spcPts val="0"/>
              </a:spcBef>
              <a:buSzPct val="100000"/>
              <a:defRPr sz="8399"/>
            </a:lvl8pPr>
            <a:lvl9pPr lvl="8" rtl="0">
              <a:spcBef>
                <a:spcPts val="0"/>
              </a:spcBef>
              <a:buSzPct val="100000"/>
              <a:defRPr sz="8399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 rot="10800000" flipH="1">
            <a:off x="1" y="3370442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/>
          </a:p>
        </p:txBody>
      </p:sp>
      <p:sp>
        <p:nvSpPr>
          <p:cNvPr id="101" name="Shape 101"/>
          <p:cNvSpPr/>
          <p:nvPr/>
        </p:nvSpPr>
        <p:spPr>
          <a:xfrm>
            <a:off x="1" y="3370441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/>
          </a:p>
        </p:txBody>
      </p: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943390" y="1476769"/>
            <a:ext cx="16437063" cy="153468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43390" y="3836376"/>
            <a:ext cx="16437063" cy="541789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4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5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 rot="10800000" flipH="1">
            <a:off x="1" y="1312192"/>
            <a:ext cx="18280063" cy="89700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/>
          </a:p>
        </p:txBody>
      </p:sp>
      <p:sp>
        <p:nvSpPr>
          <p:cNvPr id="112" name="Shape 112"/>
          <p:cNvSpPr/>
          <p:nvPr/>
        </p:nvSpPr>
        <p:spPr>
          <a:xfrm>
            <a:off x="1" y="1312096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/>
          </a:p>
        </p:txBody>
      </p: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196414" y="32685"/>
            <a:ext cx="17645539" cy="120484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000"/>
            </a:lvl1pPr>
            <a:lvl2pPr lvl="1" rtl="0">
              <a:spcBef>
                <a:spcPts val="0"/>
              </a:spcBef>
              <a:buSzPct val="100000"/>
              <a:defRPr sz="3599"/>
            </a:lvl2pPr>
            <a:lvl3pPr lvl="2" rtl="0">
              <a:spcBef>
                <a:spcPts val="0"/>
              </a:spcBef>
              <a:buSzPct val="100000"/>
              <a:defRPr sz="3599"/>
            </a:lvl3pPr>
            <a:lvl4pPr lvl="3" rtl="0">
              <a:spcBef>
                <a:spcPts val="0"/>
              </a:spcBef>
              <a:buSzPct val="100000"/>
              <a:defRPr sz="3599"/>
            </a:lvl4pPr>
            <a:lvl5pPr lvl="4" rtl="0">
              <a:spcBef>
                <a:spcPts val="0"/>
              </a:spcBef>
              <a:buSzPct val="100000"/>
              <a:defRPr sz="3599"/>
            </a:lvl5pPr>
            <a:lvl6pPr lvl="5" rtl="0">
              <a:spcBef>
                <a:spcPts val="0"/>
              </a:spcBef>
              <a:buSzPct val="100000"/>
              <a:defRPr sz="3599"/>
            </a:lvl6pPr>
            <a:lvl7pPr lvl="6" rtl="0">
              <a:spcBef>
                <a:spcPts val="0"/>
              </a:spcBef>
              <a:buSzPct val="100000"/>
              <a:defRPr sz="3599"/>
            </a:lvl7pPr>
            <a:lvl8pPr lvl="7" rtl="0">
              <a:spcBef>
                <a:spcPts val="0"/>
              </a:spcBef>
              <a:buSzPct val="100000"/>
              <a:defRPr sz="3599"/>
            </a:lvl8pPr>
            <a:lvl9pPr lvl="8" rtl="0">
              <a:spcBef>
                <a:spcPts val="0"/>
              </a:spcBef>
              <a:buSzPct val="100000"/>
              <a:defRPr sz="3599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uthor Profile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 flipH="1">
            <a:off x="352" y="12528"/>
            <a:ext cx="9140032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/>
          </a:p>
        </p:txBody>
      </p:sp>
      <p:sp>
        <p:nvSpPr>
          <p:cNvPr id="129" name="Shape 129"/>
          <p:cNvSpPr/>
          <p:nvPr/>
        </p:nvSpPr>
        <p:spPr>
          <a:xfrm rot="5400000">
            <a:off x="3891311" y="5033166"/>
            <a:ext cx="10281039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/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530769" y="6772113"/>
            <a:ext cx="8086889" cy="296322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285F4"/>
              </a:buClr>
              <a:buSzPct val="100000"/>
              <a:defRPr sz="4800">
                <a:solidFill>
                  <a:srgbClr val="4285F4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9874714" y="1447733"/>
            <a:ext cx="7670669" cy="738677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132" name="Shape 1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6665" r="-605" b="22222"/>
          <a:stretch/>
        </p:blipFill>
        <p:spPr>
          <a:xfrm>
            <a:off x="2561606" y="1940719"/>
            <a:ext cx="3800417" cy="380039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/>
        </p:nvSpPr>
        <p:spPr>
          <a:xfrm rot="10800000" flipH="1">
            <a:off x="1" y="0"/>
            <a:ext cx="18280063" cy="9387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/>
          </a:p>
        </p:txBody>
      </p:sp>
      <p:sp>
        <p:nvSpPr>
          <p:cNvPr id="135" name="Shape 135"/>
          <p:cNvSpPr/>
          <p:nvPr/>
        </p:nvSpPr>
        <p:spPr>
          <a:xfrm rot="10800000" flipH="1">
            <a:off x="1" y="9241173"/>
            <a:ext cx="18280063" cy="14813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114251" y="9389302"/>
            <a:ext cx="16756724" cy="892986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tandalone Introduction or Summar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921501" y="4128788"/>
            <a:ext cx="16437063" cy="202466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8399"/>
            </a:lvl1pPr>
            <a:lvl2pPr lvl="1" rtl="0">
              <a:spcBef>
                <a:spcPts val="0"/>
              </a:spcBef>
              <a:buSzPct val="100000"/>
              <a:defRPr sz="8399"/>
            </a:lvl2pPr>
            <a:lvl3pPr lvl="2" rtl="0">
              <a:spcBef>
                <a:spcPts val="0"/>
              </a:spcBef>
              <a:buSzPct val="100000"/>
              <a:defRPr sz="8399"/>
            </a:lvl3pPr>
            <a:lvl4pPr lvl="3" rtl="0">
              <a:spcBef>
                <a:spcPts val="0"/>
              </a:spcBef>
              <a:buSzPct val="100000"/>
              <a:defRPr sz="8399"/>
            </a:lvl4pPr>
            <a:lvl5pPr lvl="4" rtl="0">
              <a:spcBef>
                <a:spcPts val="0"/>
              </a:spcBef>
              <a:buSzPct val="100000"/>
              <a:defRPr sz="8399"/>
            </a:lvl5pPr>
            <a:lvl6pPr lvl="5" rtl="0">
              <a:spcBef>
                <a:spcPts val="0"/>
              </a:spcBef>
              <a:buSzPct val="100000"/>
              <a:defRPr sz="8399"/>
            </a:lvl6pPr>
            <a:lvl7pPr lvl="6" rtl="0">
              <a:spcBef>
                <a:spcPts val="0"/>
              </a:spcBef>
              <a:buSzPct val="100000"/>
              <a:defRPr sz="8399"/>
            </a:lvl7pPr>
            <a:lvl8pPr lvl="7" rtl="0">
              <a:spcBef>
                <a:spcPts val="0"/>
              </a:spcBef>
              <a:buSzPct val="100000"/>
              <a:defRPr sz="8399"/>
            </a:lvl8pPr>
            <a:lvl9pPr lvl="8" rtl="0">
              <a:spcBef>
                <a:spcPts val="0"/>
              </a:spcBef>
              <a:buSzPct val="100000"/>
              <a:defRPr sz="8399"/>
            </a:lvl9pPr>
          </a:lstStyle>
          <a:p>
            <a:endParaRPr/>
          </a:p>
        </p:txBody>
      </p:sp>
      <p:pic>
        <p:nvPicPr>
          <p:cNvPr id="18" name="Shape 18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Assembly)">
    <p:bg>
      <p:bgPr>
        <a:solidFill>
          <a:srgbClr val="3E5DAA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Classic)">
    <p:bg>
      <p:bgPr>
        <a:solidFill>
          <a:srgbClr val="F3702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Ruby)">
    <p:bg>
      <p:bgPr>
        <a:solidFill>
          <a:srgbClr val="EE2D4A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Field)">
    <p:bg>
      <p:bgPr>
        <a:solidFill>
          <a:srgbClr val="00A349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Evolve)">
    <p:bg>
      <p:bgPr>
        <a:solidFill>
          <a:srgbClr val="29BEC6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Hack)">
    <p:bg>
      <p:bgPr>
        <a:solidFill>
          <a:srgbClr val="4C3896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Sprint)">
    <p:bg>
      <p:bgPr>
        <a:solidFill>
          <a:srgbClr val="BE1A8C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rot="10800000" flipH="1">
            <a:off x="1" y="3370442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/>
          </a:p>
        </p:txBody>
      </p:sp>
      <p:sp>
        <p:nvSpPr>
          <p:cNvPr id="21" name="Shape 21"/>
          <p:cNvSpPr/>
          <p:nvPr/>
        </p:nvSpPr>
        <p:spPr>
          <a:xfrm>
            <a:off x="1" y="3370441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943390" y="1476769"/>
            <a:ext cx="16437063" cy="153468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943390" y="3836376"/>
            <a:ext cx="16437063" cy="541789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4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5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4" name="Shape 24" descr="icon-bea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rot="10800000" flipH="1">
            <a:off x="1" y="3370442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/>
          </a:p>
        </p:txBody>
      </p:sp>
      <p:sp>
        <p:nvSpPr>
          <p:cNvPr id="27" name="Shape 27"/>
          <p:cNvSpPr/>
          <p:nvPr/>
        </p:nvSpPr>
        <p:spPr>
          <a:xfrm>
            <a:off x="1" y="3370441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943390" y="1476769"/>
            <a:ext cx="16437063" cy="153468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943390" y="3836377"/>
            <a:ext cx="7996328" cy="541788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4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5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9384425" y="3836377"/>
            <a:ext cx="7996328" cy="541788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4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5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1" name="Shape 31" descr="icon-bea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rot="10800000" flipH="1">
            <a:off x="1" y="1312192"/>
            <a:ext cx="18280063" cy="89700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/>
          </a:p>
        </p:txBody>
      </p:sp>
      <p:sp>
        <p:nvSpPr>
          <p:cNvPr id="34" name="Shape 34"/>
          <p:cNvSpPr/>
          <p:nvPr/>
        </p:nvSpPr>
        <p:spPr>
          <a:xfrm>
            <a:off x="1" y="1312096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196414" y="32685"/>
            <a:ext cx="17645539" cy="120484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000"/>
            </a:lvl1pPr>
            <a:lvl2pPr lvl="1" rtl="0">
              <a:spcBef>
                <a:spcPts val="0"/>
              </a:spcBef>
              <a:buSzPct val="100000"/>
              <a:defRPr sz="3599"/>
            </a:lvl2pPr>
            <a:lvl3pPr lvl="2" rtl="0">
              <a:spcBef>
                <a:spcPts val="0"/>
              </a:spcBef>
              <a:buSzPct val="100000"/>
              <a:defRPr sz="3599"/>
            </a:lvl3pPr>
            <a:lvl4pPr lvl="3" rtl="0">
              <a:spcBef>
                <a:spcPts val="0"/>
              </a:spcBef>
              <a:buSzPct val="100000"/>
              <a:defRPr sz="3599"/>
            </a:lvl4pPr>
            <a:lvl5pPr lvl="4" rtl="0">
              <a:spcBef>
                <a:spcPts val="0"/>
              </a:spcBef>
              <a:buSzPct val="100000"/>
              <a:defRPr sz="3599"/>
            </a:lvl5pPr>
            <a:lvl6pPr lvl="5" rtl="0">
              <a:spcBef>
                <a:spcPts val="0"/>
              </a:spcBef>
              <a:buSzPct val="100000"/>
              <a:defRPr sz="3599"/>
            </a:lvl6pPr>
            <a:lvl7pPr lvl="6" rtl="0">
              <a:spcBef>
                <a:spcPts val="0"/>
              </a:spcBef>
              <a:buSzPct val="100000"/>
              <a:defRPr sz="3599"/>
            </a:lvl7pPr>
            <a:lvl8pPr lvl="7" rtl="0">
              <a:spcBef>
                <a:spcPts val="0"/>
              </a:spcBef>
              <a:buSzPct val="100000"/>
              <a:defRPr sz="3599"/>
            </a:lvl8pPr>
            <a:lvl9pPr lvl="8" rtl="0">
              <a:spcBef>
                <a:spcPts val="0"/>
              </a:spcBef>
              <a:buSzPct val="100000"/>
              <a:defRPr sz="3599"/>
            </a:lvl9pPr>
          </a:lstStyle>
          <a:p>
            <a:endParaRPr/>
          </a:p>
        </p:txBody>
      </p:sp>
      <p:pic>
        <p:nvPicPr>
          <p:cNvPr id="36" name="Shape 36" descr="icon-bea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/>
        </p:nvSpPr>
        <p:spPr>
          <a:xfrm rot="10800000" flipH="1">
            <a:off x="6550357" y="50"/>
            <a:ext cx="11729707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/>
          </a:p>
        </p:txBody>
      </p:sp>
      <p:sp>
        <p:nvSpPr>
          <p:cNvPr id="39" name="Shape 39"/>
          <p:cNvSpPr/>
          <p:nvPr/>
        </p:nvSpPr>
        <p:spPr>
          <a:xfrm rot="-5400000">
            <a:off x="1517790" y="5032566"/>
            <a:ext cx="10282238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/>
          </a:p>
        </p:txBody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51959" y="715270"/>
            <a:ext cx="5613563" cy="1905917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451955" y="2930246"/>
            <a:ext cx="5613563" cy="632407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Font typeface="Calibri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Font typeface="Calibri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2" name="Shape 42" descr="icon-bea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980075" y="976051"/>
            <a:ext cx="16061026" cy="8177813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12000"/>
            </a:lvl1pPr>
            <a:lvl2pPr lvl="1" rtl="0">
              <a:spcBef>
                <a:spcPts val="0"/>
              </a:spcBef>
              <a:buSzPct val="100000"/>
              <a:defRPr sz="12000"/>
            </a:lvl2pPr>
            <a:lvl3pPr lvl="2" rtl="0">
              <a:spcBef>
                <a:spcPts val="0"/>
              </a:spcBef>
              <a:buSzPct val="100000"/>
              <a:defRPr sz="12000"/>
            </a:lvl3pPr>
            <a:lvl4pPr lvl="3" rtl="0">
              <a:spcBef>
                <a:spcPts val="0"/>
              </a:spcBef>
              <a:buSzPct val="100000"/>
              <a:defRPr sz="12000"/>
            </a:lvl4pPr>
            <a:lvl5pPr lvl="4" rtl="0">
              <a:spcBef>
                <a:spcPts val="0"/>
              </a:spcBef>
              <a:buSzPct val="100000"/>
              <a:defRPr sz="12000"/>
            </a:lvl5pPr>
            <a:lvl6pPr lvl="5" rtl="0">
              <a:spcBef>
                <a:spcPts val="0"/>
              </a:spcBef>
              <a:buSzPct val="100000"/>
              <a:defRPr sz="12000"/>
            </a:lvl6pPr>
            <a:lvl7pPr lvl="6" rtl="0">
              <a:spcBef>
                <a:spcPts val="0"/>
              </a:spcBef>
              <a:buSzPct val="100000"/>
              <a:defRPr sz="12000"/>
            </a:lvl7pPr>
            <a:lvl8pPr lvl="7" rtl="0">
              <a:spcBef>
                <a:spcPts val="0"/>
              </a:spcBef>
              <a:buSzPct val="100000"/>
              <a:defRPr sz="12000"/>
            </a:lvl8pPr>
            <a:lvl9pPr lvl="8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pic>
        <p:nvPicPr>
          <p:cNvPr id="45" name="Shape 45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ummar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 flipH="1">
            <a:off x="1" y="0"/>
            <a:ext cx="9140032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/>
          </a:p>
        </p:txBody>
      </p:sp>
      <p:sp>
        <p:nvSpPr>
          <p:cNvPr id="48" name="Shape 48"/>
          <p:cNvSpPr/>
          <p:nvPr/>
        </p:nvSpPr>
        <p:spPr>
          <a:xfrm rot="5400000">
            <a:off x="3891311" y="5033166"/>
            <a:ext cx="10281039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530769" y="2465208"/>
            <a:ext cx="8086889" cy="2963228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434343"/>
              </a:buClr>
              <a:buSzPct val="100000"/>
              <a:defRPr sz="8399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ubTitle" idx="1"/>
          </p:nvPr>
        </p:nvSpPr>
        <p:spPr>
          <a:xfrm>
            <a:off x="530769" y="5556362"/>
            <a:ext cx="8086889" cy="246905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None/>
              <a:defRPr sz="4200"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9874714" y="1447733"/>
            <a:ext cx="7670669" cy="738677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2" name="Shape 52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43390" y="1476769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43390" y="3836376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def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7039683" y="9386898"/>
            <a:ext cx="1096924" cy="7868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z="2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pPr algn="r"/>
              <a:t>‹#›</a:t>
            </a:fld>
            <a:endParaRPr lang="en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943390" y="1476769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943390" y="3836376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def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17039683" y="9386898"/>
            <a:ext cx="1096924" cy="7868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z="2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pPr algn="r"/>
              <a:t>‹#›</a:t>
            </a:fld>
            <a:endParaRPr lang="en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4" r:id="rId5"/>
    <p:sldLayoutId id="2147483678" r:id="rId6"/>
    <p:sldLayoutId id="2147483679" r:id="rId7"/>
    <p:sldLayoutId id="2147483681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les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aws.amazon.com/" TargetMode="External"/><Relationship Id="rId4" Type="http://schemas.openxmlformats.org/officeDocument/2006/relationships/hyperlink" Target="https://github.com/aletheia/serverless-architectures-cours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ctrTitle"/>
          </p:nvPr>
        </p:nvSpPr>
        <p:spPr>
          <a:xfrm>
            <a:off x="777325" y="3636213"/>
            <a:ext cx="16443724" cy="1867146"/>
          </a:xfrm>
          <a:prstGeom prst="rect">
            <a:avLst/>
          </a:prstGeom>
        </p:spPr>
        <p:txBody>
          <a:bodyPr lIns="182844" tIns="182844" rIns="182844" bIns="182844" anchor="b" anchorCtr="0">
            <a:noAutofit/>
          </a:bodyPr>
          <a:lstStyle/>
          <a:p>
            <a:r>
              <a:rPr lang="en" sz="6600" dirty="0"/>
              <a:t>Serverless Design Patterns and Best Practices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1"/>
          </p:nvPr>
        </p:nvSpPr>
        <p:spPr>
          <a:xfrm>
            <a:off x="777325" y="5575869"/>
            <a:ext cx="16443724" cy="865775"/>
          </a:xfrm>
          <a:prstGeom prst="rect">
            <a:avLst/>
          </a:prstGeom>
        </p:spPr>
        <p:txBody>
          <a:bodyPr lIns="182844" tIns="182844" rIns="182844" bIns="182844" anchor="t" anchorCtr="0">
            <a:noAutofit/>
          </a:bodyPr>
          <a:lstStyle/>
          <a:p>
            <a:r>
              <a:rPr lang="it-IT" dirty="0"/>
              <a:t>Luca Bianchi</a:t>
            </a:r>
            <a:endParaRPr lang="e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300831" y="6741319"/>
            <a:ext cx="8090165" cy="2964515"/>
          </a:xfrm>
          <a:prstGeom prst="rect">
            <a:avLst/>
          </a:prstGeom>
        </p:spPr>
        <p:txBody>
          <a:bodyPr lIns="182844" tIns="182844" rIns="182844" bIns="182844" anchor="t" anchorCtr="0">
            <a:noAutofit/>
          </a:bodyPr>
          <a:lstStyle/>
          <a:p>
            <a:r>
              <a:rPr lang="it-IT" dirty="0"/>
              <a:t>Luca</a:t>
            </a:r>
            <a:br>
              <a:rPr lang="it-IT" dirty="0"/>
            </a:br>
            <a:r>
              <a:rPr lang="it-IT" dirty="0"/>
              <a:t>Bianchi</a:t>
            </a:r>
            <a:endParaRPr lang="en" dirty="0"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9875011" y="1446128"/>
            <a:ext cx="7673778" cy="7389986"/>
          </a:xfrm>
          <a:prstGeom prst="rect">
            <a:avLst/>
          </a:prstGeom>
        </p:spPr>
        <p:txBody>
          <a:bodyPr lIns="182844" tIns="182844" rIns="182844" bIns="182844" anchor="ctr" anchorCtr="0">
            <a:noAutofit/>
          </a:bodyPr>
          <a:lstStyle/>
          <a:p>
            <a:r>
              <a:rPr lang="en" sz="4000" dirty="0"/>
              <a:t>Background in working with </a:t>
            </a:r>
            <a:r>
              <a:rPr lang="it-IT" sz="4000" dirty="0"/>
              <a:t>serverless </a:t>
            </a:r>
            <a:r>
              <a:rPr lang="it-IT" sz="4000" dirty="0" err="1"/>
              <a:t>technologies</a:t>
            </a:r>
            <a:r>
              <a:rPr lang="it-IT" sz="4000" dirty="0"/>
              <a:t> in </a:t>
            </a:r>
            <a:r>
              <a:rPr lang="it-IT" sz="4000" dirty="0" err="1"/>
              <a:t>product</a:t>
            </a:r>
            <a:r>
              <a:rPr lang="it-IT" sz="4000" dirty="0"/>
              <a:t> </a:t>
            </a:r>
            <a:r>
              <a:rPr lang="it-IT" sz="4000" dirty="0" err="1"/>
              <a:t>development</a:t>
            </a:r>
            <a:endParaRPr lang="en" sz="4000" dirty="0"/>
          </a:p>
          <a:p>
            <a:r>
              <a:rPr lang="en" sz="4000" dirty="0"/>
              <a:t>Several years experience </a:t>
            </a:r>
            <a:r>
              <a:rPr lang="it-IT" sz="4000" dirty="0" err="1"/>
              <a:t>as</a:t>
            </a:r>
            <a:r>
              <a:rPr lang="it-IT" sz="4000" dirty="0"/>
              <a:t> </a:t>
            </a:r>
            <a:r>
              <a:rPr lang="it-IT" sz="4000" dirty="0" err="1"/>
              <a:t>developer</a:t>
            </a:r>
            <a:r>
              <a:rPr lang="it-IT" sz="4000" dirty="0"/>
              <a:t> and </a:t>
            </a:r>
            <a:r>
              <a:rPr lang="it-IT" sz="4000" dirty="0" err="1"/>
              <a:t>architect</a:t>
            </a:r>
            <a:r>
              <a:rPr lang="it-IT" sz="4000" dirty="0"/>
              <a:t> of B2C </a:t>
            </a:r>
            <a:r>
              <a:rPr lang="it-IT" sz="4000" dirty="0" err="1"/>
              <a:t>systems</a:t>
            </a:r>
            <a:endParaRPr lang="en" sz="4000" dirty="0"/>
          </a:p>
          <a:p>
            <a:r>
              <a:rPr lang="en" sz="4000" dirty="0"/>
              <a:t>Early adopter of </a:t>
            </a:r>
            <a:r>
              <a:rPr lang="it-IT" sz="4000" dirty="0"/>
              <a:t>Serverless </a:t>
            </a:r>
            <a:r>
              <a:rPr lang="it-IT" sz="4000" dirty="0" err="1"/>
              <a:t>framework</a:t>
            </a:r>
            <a:endParaRPr lang="en" sz="4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918171" y="4128350"/>
            <a:ext cx="16443724" cy="2025541"/>
          </a:xfrm>
          <a:prstGeom prst="rect">
            <a:avLst/>
          </a:prstGeom>
        </p:spPr>
        <p:txBody>
          <a:bodyPr lIns="182844" tIns="182844" rIns="182844" bIns="182844" anchor="ctr" anchorCtr="0">
            <a:noAutofit/>
          </a:bodyPr>
          <a:lstStyle/>
          <a:p>
            <a:r>
              <a:rPr lang="en" dirty="0"/>
              <a:t>The Course Overview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Shape 178"/>
          <p:cNvCxnSpPr/>
          <p:nvPr/>
        </p:nvCxnSpPr>
        <p:spPr>
          <a:xfrm flipV="1">
            <a:off x="1356357" y="4836319"/>
            <a:ext cx="0" cy="17132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1450478" y="4607719"/>
            <a:ext cx="3628095" cy="442649"/>
          </a:xfrm>
          <a:prstGeom prst="rect">
            <a:avLst/>
          </a:prstGeom>
        </p:spPr>
        <p:txBody>
          <a:bodyPr lIns="182844" tIns="182844" rIns="182844" bIns="182844" anchor="ctr" anchorCtr="0">
            <a:noAutofit/>
          </a:bodyPr>
          <a:lstStyle/>
          <a:p>
            <a:r>
              <a:rPr lang="it-IT" sz="2400" dirty="0" err="1">
                <a:solidFill>
                  <a:schemeClr val="dk1"/>
                </a:solidFill>
              </a:rPr>
              <a:t>Introduction</a:t>
            </a:r>
            <a:endParaRPr lang="en" sz="2400" dirty="0">
              <a:solidFill>
                <a:schemeClr val="dk1"/>
              </a:solidFill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1450478" y="4945016"/>
            <a:ext cx="2279353" cy="653303"/>
          </a:xfrm>
          <a:prstGeom prst="rect">
            <a:avLst/>
          </a:prstGeom>
        </p:spPr>
        <p:txBody>
          <a:bodyPr lIns="182844" tIns="182844" rIns="182844" bIns="182844" anchor="t" anchorCtr="0">
            <a:noAutofit/>
          </a:bodyPr>
          <a:lstStyle/>
          <a:p>
            <a:r>
              <a:rPr lang="it-IT" sz="1800" dirty="0" err="1">
                <a:solidFill>
                  <a:schemeClr val="dk2"/>
                </a:solidFill>
              </a:rPr>
              <a:t>Vendors</a:t>
            </a:r>
            <a:r>
              <a:rPr lang="it-IT" sz="1800" dirty="0">
                <a:solidFill>
                  <a:schemeClr val="dk2"/>
                </a:solidFill>
              </a:rPr>
              <a:t> and Tools</a:t>
            </a:r>
            <a:endParaRPr lang="en" sz="1800" dirty="0">
              <a:solidFill>
                <a:schemeClr val="dk2"/>
              </a:solidFill>
            </a:endParaRPr>
          </a:p>
        </p:txBody>
      </p:sp>
      <p:cxnSp>
        <p:nvCxnSpPr>
          <p:cNvPr id="181" name="Shape 181"/>
          <p:cNvCxnSpPr/>
          <p:nvPr/>
        </p:nvCxnSpPr>
        <p:spPr>
          <a:xfrm>
            <a:off x="2586831" y="6589977"/>
            <a:ext cx="0" cy="17889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940070" y="1475178"/>
            <a:ext cx="16443724" cy="1535355"/>
          </a:xfrm>
          <a:prstGeom prst="rect">
            <a:avLst/>
          </a:prstGeom>
        </p:spPr>
        <p:txBody>
          <a:bodyPr lIns="182844" tIns="182844" rIns="182844" bIns="182844" anchor="b" anchorCtr="0">
            <a:noAutofit/>
          </a:bodyPr>
          <a:lstStyle/>
          <a:p>
            <a:r>
              <a:rPr lang="en"/>
              <a:t>What We’ll Learn</a:t>
            </a:r>
          </a:p>
        </p:txBody>
      </p:sp>
      <p:sp>
        <p:nvSpPr>
          <p:cNvPr id="21" name="Shape 179"/>
          <p:cNvSpPr txBox="1">
            <a:spLocks/>
          </p:cNvSpPr>
          <p:nvPr/>
        </p:nvSpPr>
        <p:spPr>
          <a:xfrm>
            <a:off x="2663031" y="8051920"/>
            <a:ext cx="3628095" cy="784177"/>
          </a:xfrm>
          <a:prstGeom prst="rect">
            <a:avLst/>
          </a:prstGeom>
          <a:noFill/>
          <a:ln>
            <a:noFill/>
          </a:ln>
        </p:spPr>
        <p:txBody>
          <a:bodyPr lIns="182844" tIns="182844" rIns="182844" bIns="18284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it-IT" sz="2400" dirty="0">
                <a:solidFill>
                  <a:schemeClr val="dk1"/>
                </a:solidFill>
              </a:rPr>
              <a:t>Migration</a:t>
            </a:r>
            <a:endParaRPr lang="en" sz="2400" dirty="0">
              <a:solidFill>
                <a:schemeClr val="dk1"/>
              </a:solidFill>
            </a:endParaRPr>
          </a:p>
        </p:txBody>
      </p:sp>
      <p:sp>
        <p:nvSpPr>
          <p:cNvPr id="22" name="Shape 180"/>
          <p:cNvSpPr txBox="1">
            <a:spLocks/>
          </p:cNvSpPr>
          <p:nvPr/>
        </p:nvSpPr>
        <p:spPr>
          <a:xfrm>
            <a:off x="2663031" y="8570119"/>
            <a:ext cx="3117553" cy="869546"/>
          </a:xfrm>
          <a:prstGeom prst="rect">
            <a:avLst/>
          </a:prstGeom>
          <a:noFill/>
          <a:ln>
            <a:noFill/>
          </a:ln>
        </p:spPr>
        <p:txBody>
          <a:bodyPr lIns="182844" tIns="182844" rIns="182844" bIns="18284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4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599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2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it-IT" sz="1800" dirty="0">
                <a:solidFill>
                  <a:schemeClr val="dk2"/>
                </a:solidFill>
              </a:rPr>
              <a:t>Migration to a serverless Architecture</a:t>
            </a:r>
            <a:endParaRPr lang="en" sz="1800" dirty="0">
              <a:solidFill>
                <a:schemeClr val="dk2"/>
              </a:solidFill>
            </a:endParaRPr>
          </a:p>
        </p:txBody>
      </p:sp>
      <p:cxnSp>
        <p:nvCxnSpPr>
          <p:cNvPr id="33" name="Shape 178"/>
          <p:cNvCxnSpPr/>
          <p:nvPr/>
        </p:nvCxnSpPr>
        <p:spPr>
          <a:xfrm flipV="1">
            <a:off x="4796631" y="4836319"/>
            <a:ext cx="0" cy="17132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34" name="Shape 179"/>
          <p:cNvSpPr txBox="1">
            <a:spLocks/>
          </p:cNvSpPr>
          <p:nvPr/>
        </p:nvSpPr>
        <p:spPr>
          <a:xfrm>
            <a:off x="4890752" y="4607719"/>
            <a:ext cx="3628095" cy="442649"/>
          </a:xfrm>
          <a:prstGeom prst="rect">
            <a:avLst/>
          </a:prstGeom>
          <a:noFill/>
          <a:ln>
            <a:noFill/>
          </a:ln>
        </p:spPr>
        <p:txBody>
          <a:bodyPr lIns="182844" tIns="182844" rIns="182844" bIns="18284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it-IT" sz="2400" dirty="0">
                <a:solidFill>
                  <a:schemeClr val="dk1"/>
                </a:solidFill>
              </a:rPr>
              <a:t>Microservices</a:t>
            </a:r>
            <a:endParaRPr lang="en" sz="2400" dirty="0">
              <a:solidFill>
                <a:schemeClr val="dk1"/>
              </a:solidFill>
            </a:endParaRPr>
          </a:p>
        </p:txBody>
      </p:sp>
      <p:sp>
        <p:nvSpPr>
          <p:cNvPr id="35" name="Shape 180"/>
          <p:cNvSpPr txBox="1">
            <a:spLocks/>
          </p:cNvSpPr>
          <p:nvPr/>
        </p:nvSpPr>
        <p:spPr>
          <a:xfrm>
            <a:off x="4890752" y="4945016"/>
            <a:ext cx="2279353" cy="653303"/>
          </a:xfrm>
          <a:prstGeom prst="rect">
            <a:avLst/>
          </a:prstGeom>
          <a:noFill/>
          <a:ln>
            <a:noFill/>
          </a:ln>
        </p:spPr>
        <p:txBody>
          <a:bodyPr lIns="182844" tIns="182844" rIns="182844" bIns="18284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4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599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2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it-IT" sz="1800" dirty="0" err="1">
                <a:solidFill>
                  <a:schemeClr val="dk2"/>
                </a:solidFill>
              </a:rPr>
              <a:t>Writing</a:t>
            </a:r>
            <a:r>
              <a:rPr lang="it-IT" sz="1800" dirty="0">
                <a:solidFill>
                  <a:schemeClr val="dk2"/>
                </a:solidFill>
              </a:rPr>
              <a:t> Microservices</a:t>
            </a:r>
            <a:endParaRPr lang="en" sz="1800" dirty="0">
              <a:solidFill>
                <a:schemeClr val="dk2"/>
              </a:solidFill>
            </a:endParaRPr>
          </a:p>
        </p:txBody>
      </p:sp>
      <p:cxnSp>
        <p:nvCxnSpPr>
          <p:cNvPr id="36" name="Shape 178"/>
          <p:cNvCxnSpPr/>
          <p:nvPr/>
        </p:nvCxnSpPr>
        <p:spPr>
          <a:xfrm flipV="1">
            <a:off x="7780015" y="4836319"/>
            <a:ext cx="0" cy="17132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37" name="Shape 179"/>
          <p:cNvSpPr txBox="1">
            <a:spLocks/>
          </p:cNvSpPr>
          <p:nvPr/>
        </p:nvSpPr>
        <p:spPr>
          <a:xfrm>
            <a:off x="7874136" y="4607719"/>
            <a:ext cx="3628095" cy="442649"/>
          </a:xfrm>
          <a:prstGeom prst="rect">
            <a:avLst/>
          </a:prstGeom>
          <a:noFill/>
          <a:ln>
            <a:noFill/>
          </a:ln>
        </p:spPr>
        <p:txBody>
          <a:bodyPr lIns="182844" tIns="182844" rIns="182844" bIns="18284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it-IT" sz="2400" dirty="0" err="1">
                <a:solidFill>
                  <a:schemeClr val="dk1"/>
                </a:solidFill>
              </a:rPr>
              <a:t>Patterns</a:t>
            </a:r>
            <a:endParaRPr lang="en" sz="2400" dirty="0">
              <a:solidFill>
                <a:schemeClr val="dk1"/>
              </a:solidFill>
            </a:endParaRPr>
          </a:p>
        </p:txBody>
      </p:sp>
      <p:sp>
        <p:nvSpPr>
          <p:cNvPr id="38" name="Shape 180"/>
          <p:cNvSpPr txBox="1">
            <a:spLocks/>
          </p:cNvSpPr>
          <p:nvPr/>
        </p:nvSpPr>
        <p:spPr>
          <a:xfrm>
            <a:off x="7874136" y="4945016"/>
            <a:ext cx="2607322" cy="653303"/>
          </a:xfrm>
          <a:prstGeom prst="rect">
            <a:avLst/>
          </a:prstGeom>
          <a:noFill/>
          <a:ln>
            <a:noFill/>
          </a:ln>
        </p:spPr>
        <p:txBody>
          <a:bodyPr lIns="182844" tIns="182844" rIns="182844" bIns="18284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4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599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2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it-IT" sz="1800" dirty="0">
                <a:solidFill>
                  <a:schemeClr val="dk2"/>
                </a:solidFill>
              </a:rPr>
              <a:t>Intro to </a:t>
            </a:r>
            <a:r>
              <a:rPr lang="it-IT" sz="1800" dirty="0" err="1">
                <a:solidFill>
                  <a:schemeClr val="dk2"/>
                </a:solidFill>
              </a:rPr>
              <a:t>Architectural</a:t>
            </a:r>
            <a:r>
              <a:rPr lang="it-IT" sz="1800" dirty="0">
                <a:solidFill>
                  <a:schemeClr val="dk2"/>
                </a:solidFill>
              </a:rPr>
              <a:t> </a:t>
            </a:r>
            <a:r>
              <a:rPr lang="it-IT" sz="1800" dirty="0" err="1">
                <a:solidFill>
                  <a:schemeClr val="dk2"/>
                </a:solidFill>
              </a:rPr>
              <a:t>Patterns</a:t>
            </a:r>
            <a:endParaRPr lang="en" sz="1800" dirty="0">
              <a:solidFill>
                <a:schemeClr val="dk2"/>
              </a:solidFill>
            </a:endParaRPr>
          </a:p>
        </p:txBody>
      </p:sp>
      <p:cxnSp>
        <p:nvCxnSpPr>
          <p:cNvPr id="39" name="Shape 178"/>
          <p:cNvCxnSpPr/>
          <p:nvPr/>
        </p:nvCxnSpPr>
        <p:spPr>
          <a:xfrm flipV="1">
            <a:off x="10751815" y="4836319"/>
            <a:ext cx="0" cy="17132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40" name="Shape 179"/>
          <p:cNvSpPr txBox="1">
            <a:spLocks/>
          </p:cNvSpPr>
          <p:nvPr/>
        </p:nvSpPr>
        <p:spPr>
          <a:xfrm>
            <a:off x="10845936" y="4607719"/>
            <a:ext cx="2279351" cy="442649"/>
          </a:xfrm>
          <a:prstGeom prst="rect">
            <a:avLst/>
          </a:prstGeom>
          <a:noFill/>
          <a:ln>
            <a:noFill/>
          </a:ln>
        </p:spPr>
        <p:txBody>
          <a:bodyPr lIns="182844" tIns="182844" rIns="182844" bIns="18284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it-IT" sz="2400" dirty="0">
                <a:solidFill>
                  <a:schemeClr val="dk1"/>
                </a:solidFill>
              </a:rPr>
              <a:t>Use Cases</a:t>
            </a:r>
            <a:endParaRPr lang="en" sz="2400" dirty="0">
              <a:solidFill>
                <a:schemeClr val="dk1"/>
              </a:solidFill>
            </a:endParaRPr>
          </a:p>
        </p:txBody>
      </p:sp>
      <p:cxnSp>
        <p:nvCxnSpPr>
          <p:cNvPr id="42" name="Shape 178"/>
          <p:cNvCxnSpPr/>
          <p:nvPr/>
        </p:nvCxnSpPr>
        <p:spPr>
          <a:xfrm flipV="1">
            <a:off x="13876015" y="4836319"/>
            <a:ext cx="0" cy="17132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43" name="Shape 179"/>
          <p:cNvSpPr txBox="1">
            <a:spLocks/>
          </p:cNvSpPr>
          <p:nvPr/>
        </p:nvSpPr>
        <p:spPr>
          <a:xfrm>
            <a:off x="13970136" y="4607719"/>
            <a:ext cx="2279350" cy="442649"/>
          </a:xfrm>
          <a:prstGeom prst="rect">
            <a:avLst/>
          </a:prstGeom>
          <a:noFill/>
          <a:ln>
            <a:noFill/>
          </a:ln>
        </p:spPr>
        <p:txBody>
          <a:bodyPr lIns="182844" tIns="182844" rIns="182844" bIns="18284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it-IT" sz="2400" dirty="0">
                <a:solidFill>
                  <a:schemeClr val="dk1"/>
                </a:solidFill>
              </a:rPr>
              <a:t>Use </a:t>
            </a:r>
            <a:r>
              <a:rPr lang="it-IT" sz="2400" dirty="0" err="1">
                <a:solidFill>
                  <a:schemeClr val="dk1"/>
                </a:solidFill>
              </a:rPr>
              <a:t>cases</a:t>
            </a:r>
            <a:endParaRPr lang="en" sz="2400" dirty="0">
              <a:solidFill>
                <a:schemeClr val="dk1"/>
              </a:solidFill>
            </a:endParaRPr>
          </a:p>
        </p:txBody>
      </p:sp>
      <p:cxnSp>
        <p:nvCxnSpPr>
          <p:cNvPr id="45" name="Shape 181"/>
          <p:cNvCxnSpPr/>
          <p:nvPr/>
        </p:nvCxnSpPr>
        <p:spPr>
          <a:xfrm>
            <a:off x="6168231" y="6588919"/>
            <a:ext cx="0" cy="17889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46" name="Shape 179"/>
          <p:cNvSpPr txBox="1">
            <a:spLocks/>
          </p:cNvSpPr>
          <p:nvPr/>
        </p:nvSpPr>
        <p:spPr>
          <a:xfrm>
            <a:off x="6244431" y="8050862"/>
            <a:ext cx="3628095" cy="784177"/>
          </a:xfrm>
          <a:prstGeom prst="rect">
            <a:avLst/>
          </a:prstGeom>
          <a:noFill/>
          <a:ln>
            <a:noFill/>
          </a:ln>
        </p:spPr>
        <p:txBody>
          <a:bodyPr lIns="182844" tIns="182844" rIns="182844" bIns="18284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it-IT" sz="2400" dirty="0">
                <a:solidFill>
                  <a:schemeClr val="dk1"/>
                </a:solidFill>
              </a:rPr>
              <a:t>CRUD</a:t>
            </a:r>
            <a:endParaRPr lang="en" sz="2400" dirty="0">
              <a:solidFill>
                <a:schemeClr val="dk1"/>
              </a:solidFill>
            </a:endParaRPr>
          </a:p>
        </p:txBody>
      </p:sp>
      <p:sp>
        <p:nvSpPr>
          <p:cNvPr id="47" name="Shape 180"/>
          <p:cNvSpPr txBox="1">
            <a:spLocks/>
          </p:cNvSpPr>
          <p:nvPr/>
        </p:nvSpPr>
        <p:spPr>
          <a:xfrm>
            <a:off x="6244431" y="8569061"/>
            <a:ext cx="3223258" cy="869546"/>
          </a:xfrm>
          <a:prstGeom prst="rect">
            <a:avLst/>
          </a:prstGeom>
          <a:noFill/>
          <a:ln>
            <a:noFill/>
          </a:ln>
        </p:spPr>
        <p:txBody>
          <a:bodyPr lIns="182844" tIns="182844" rIns="182844" bIns="18284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4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599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2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it-IT" sz="1800">
                <a:solidFill>
                  <a:schemeClr val="dk2"/>
                </a:solidFill>
              </a:rPr>
              <a:t>A CRUD </a:t>
            </a:r>
            <a:r>
              <a:rPr lang="it-IT" sz="1800" dirty="0" err="1">
                <a:solidFill>
                  <a:schemeClr val="dk2"/>
                </a:solidFill>
              </a:rPr>
              <a:t>Layered</a:t>
            </a:r>
            <a:r>
              <a:rPr lang="it-IT" sz="1800" dirty="0">
                <a:solidFill>
                  <a:schemeClr val="dk2"/>
                </a:solidFill>
              </a:rPr>
              <a:t> </a:t>
            </a:r>
            <a:r>
              <a:rPr lang="it-IT" sz="1800" dirty="0" err="1">
                <a:solidFill>
                  <a:schemeClr val="dk2"/>
                </a:solidFill>
              </a:rPr>
              <a:t>architecture</a:t>
            </a:r>
            <a:r>
              <a:rPr lang="it-IT" sz="1800" dirty="0">
                <a:solidFill>
                  <a:schemeClr val="dk2"/>
                </a:solidFill>
              </a:rPr>
              <a:t> for </a:t>
            </a:r>
            <a:r>
              <a:rPr lang="it-IT" sz="1800" dirty="0" err="1">
                <a:solidFill>
                  <a:schemeClr val="dk2"/>
                </a:solidFill>
              </a:rPr>
              <a:t>vendor</a:t>
            </a:r>
            <a:r>
              <a:rPr lang="it-IT" sz="1800" dirty="0">
                <a:solidFill>
                  <a:schemeClr val="dk2"/>
                </a:solidFill>
              </a:rPr>
              <a:t> </a:t>
            </a:r>
            <a:r>
              <a:rPr lang="it-IT" sz="1800" dirty="0" err="1">
                <a:solidFill>
                  <a:schemeClr val="dk2"/>
                </a:solidFill>
              </a:rPr>
              <a:t>independency</a:t>
            </a:r>
            <a:endParaRPr lang="en" sz="1800" dirty="0">
              <a:solidFill>
                <a:schemeClr val="dk2"/>
              </a:solidFill>
            </a:endParaRPr>
          </a:p>
        </p:txBody>
      </p:sp>
      <p:cxnSp>
        <p:nvCxnSpPr>
          <p:cNvPr id="48" name="Shape 181"/>
          <p:cNvCxnSpPr/>
          <p:nvPr/>
        </p:nvCxnSpPr>
        <p:spPr>
          <a:xfrm>
            <a:off x="9626736" y="6588919"/>
            <a:ext cx="0" cy="17889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49" name="Shape 179"/>
          <p:cNvSpPr txBox="1">
            <a:spLocks/>
          </p:cNvSpPr>
          <p:nvPr/>
        </p:nvSpPr>
        <p:spPr>
          <a:xfrm>
            <a:off x="9702936" y="8050862"/>
            <a:ext cx="3628095" cy="784177"/>
          </a:xfrm>
          <a:prstGeom prst="rect">
            <a:avLst/>
          </a:prstGeom>
          <a:noFill/>
          <a:ln>
            <a:noFill/>
          </a:ln>
        </p:spPr>
        <p:txBody>
          <a:bodyPr lIns="182844" tIns="182844" rIns="182844" bIns="18284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it-IT" sz="2400" dirty="0" err="1">
                <a:solidFill>
                  <a:schemeClr val="dk1"/>
                </a:solidFill>
              </a:rPr>
              <a:t>Dependencies</a:t>
            </a:r>
            <a:endParaRPr lang="en" sz="2400" dirty="0">
              <a:solidFill>
                <a:schemeClr val="dk1"/>
              </a:solidFill>
            </a:endParaRPr>
          </a:p>
        </p:txBody>
      </p:sp>
      <p:sp>
        <p:nvSpPr>
          <p:cNvPr id="50" name="Shape 180"/>
          <p:cNvSpPr txBox="1">
            <a:spLocks/>
          </p:cNvSpPr>
          <p:nvPr/>
        </p:nvSpPr>
        <p:spPr>
          <a:xfrm>
            <a:off x="9702936" y="8569061"/>
            <a:ext cx="3117553" cy="869546"/>
          </a:xfrm>
          <a:prstGeom prst="rect">
            <a:avLst/>
          </a:prstGeom>
          <a:noFill/>
          <a:ln>
            <a:noFill/>
          </a:ln>
        </p:spPr>
        <p:txBody>
          <a:bodyPr lIns="182844" tIns="182844" rIns="182844" bIns="18284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4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599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2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it-IT" sz="1800" dirty="0" err="1">
                <a:solidFill>
                  <a:schemeClr val="dk2"/>
                </a:solidFill>
              </a:rPr>
              <a:t>Managing</a:t>
            </a:r>
            <a:r>
              <a:rPr lang="it-IT" sz="1800" dirty="0">
                <a:solidFill>
                  <a:schemeClr val="dk2"/>
                </a:solidFill>
              </a:rPr>
              <a:t> </a:t>
            </a:r>
            <a:r>
              <a:rPr lang="it-IT" sz="1800" dirty="0" err="1">
                <a:solidFill>
                  <a:schemeClr val="dk2"/>
                </a:solidFill>
              </a:rPr>
              <a:t>dependencies</a:t>
            </a:r>
            <a:r>
              <a:rPr lang="it-IT" sz="1800" dirty="0">
                <a:solidFill>
                  <a:schemeClr val="dk2"/>
                </a:solidFill>
              </a:rPr>
              <a:t> </a:t>
            </a:r>
            <a:r>
              <a:rPr lang="it-IT" sz="1800" dirty="0" err="1">
                <a:solidFill>
                  <a:schemeClr val="dk2"/>
                </a:solidFill>
              </a:rPr>
              <a:t>between</a:t>
            </a:r>
            <a:r>
              <a:rPr lang="it-IT" sz="1800" dirty="0">
                <a:solidFill>
                  <a:schemeClr val="dk2"/>
                </a:solidFill>
              </a:rPr>
              <a:t> </a:t>
            </a:r>
            <a:r>
              <a:rPr lang="it-IT" sz="1800" dirty="0" err="1">
                <a:solidFill>
                  <a:schemeClr val="dk2"/>
                </a:solidFill>
              </a:rPr>
              <a:t>services</a:t>
            </a:r>
            <a:endParaRPr lang="en" sz="1800" dirty="0">
              <a:solidFill>
                <a:schemeClr val="dk2"/>
              </a:solidFill>
            </a:endParaRPr>
          </a:p>
        </p:txBody>
      </p:sp>
      <p:cxnSp>
        <p:nvCxnSpPr>
          <p:cNvPr id="51" name="Shape 181"/>
          <p:cNvCxnSpPr/>
          <p:nvPr/>
        </p:nvCxnSpPr>
        <p:spPr>
          <a:xfrm>
            <a:off x="12979536" y="6588919"/>
            <a:ext cx="0" cy="17889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52" name="Shape 179"/>
          <p:cNvSpPr txBox="1">
            <a:spLocks/>
          </p:cNvSpPr>
          <p:nvPr/>
        </p:nvSpPr>
        <p:spPr>
          <a:xfrm>
            <a:off x="13055736" y="8050862"/>
            <a:ext cx="3628095" cy="784177"/>
          </a:xfrm>
          <a:prstGeom prst="rect">
            <a:avLst/>
          </a:prstGeom>
          <a:noFill/>
          <a:ln>
            <a:noFill/>
          </a:ln>
        </p:spPr>
        <p:txBody>
          <a:bodyPr lIns="182844" tIns="182844" rIns="182844" bIns="18284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it-IT" sz="2400" dirty="0">
                <a:solidFill>
                  <a:schemeClr val="dk1"/>
                </a:solidFill>
              </a:rPr>
              <a:t>Data Pipeline</a:t>
            </a:r>
            <a:endParaRPr lang="en" sz="2400" dirty="0">
              <a:solidFill>
                <a:schemeClr val="dk1"/>
              </a:solidFill>
            </a:endParaRPr>
          </a:p>
        </p:txBody>
      </p:sp>
      <p:sp>
        <p:nvSpPr>
          <p:cNvPr id="53" name="Shape 180"/>
          <p:cNvSpPr txBox="1">
            <a:spLocks/>
          </p:cNvSpPr>
          <p:nvPr/>
        </p:nvSpPr>
        <p:spPr>
          <a:xfrm>
            <a:off x="13055736" y="8569061"/>
            <a:ext cx="3117553" cy="869546"/>
          </a:xfrm>
          <a:prstGeom prst="rect">
            <a:avLst/>
          </a:prstGeom>
          <a:noFill/>
          <a:ln>
            <a:noFill/>
          </a:ln>
        </p:spPr>
        <p:txBody>
          <a:bodyPr lIns="182844" tIns="182844" rIns="182844" bIns="18284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4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599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2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it-IT" sz="1800" dirty="0" err="1">
                <a:solidFill>
                  <a:schemeClr val="dk2"/>
                </a:solidFill>
              </a:rPr>
              <a:t>Architectures</a:t>
            </a:r>
            <a:r>
              <a:rPr lang="it-IT" sz="1800" dirty="0">
                <a:solidFill>
                  <a:schemeClr val="dk2"/>
                </a:solidFill>
              </a:rPr>
              <a:t> to </a:t>
            </a:r>
            <a:r>
              <a:rPr lang="it-IT" sz="1800" dirty="0" err="1">
                <a:solidFill>
                  <a:schemeClr val="dk2"/>
                </a:solidFill>
              </a:rPr>
              <a:t>handle</a:t>
            </a:r>
            <a:r>
              <a:rPr lang="it-IT" sz="1800" dirty="0">
                <a:solidFill>
                  <a:schemeClr val="dk2"/>
                </a:solidFill>
              </a:rPr>
              <a:t> data pipeline </a:t>
            </a:r>
            <a:r>
              <a:rPr lang="it-IT" sz="1800" dirty="0" err="1">
                <a:solidFill>
                  <a:schemeClr val="dk2"/>
                </a:solidFill>
              </a:rPr>
              <a:t>projects</a:t>
            </a:r>
            <a:endParaRPr lang="en" sz="1800" dirty="0">
              <a:solidFill>
                <a:schemeClr val="dk2"/>
              </a:solidFill>
            </a:endParaRPr>
          </a:p>
        </p:txBody>
      </p:sp>
      <p:grpSp>
        <p:nvGrpSpPr>
          <p:cNvPr id="194" name="Shape 194"/>
          <p:cNvGrpSpPr/>
          <p:nvPr/>
        </p:nvGrpSpPr>
        <p:grpSpPr>
          <a:xfrm>
            <a:off x="763150" y="5982019"/>
            <a:ext cx="16753787" cy="1335562"/>
            <a:chOff x="383437" y="2845250"/>
            <a:chExt cx="8377136" cy="667800"/>
          </a:xfrm>
        </p:grpSpPr>
        <p:sp>
          <p:nvSpPr>
            <p:cNvPr id="195" name="Shape 195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4285F4"/>
            </a:solidFill>
            <a:ln>
              <a:noFill/>
            </a:ln>
          </p:spPr>
          <p:txBody>
            <a:bodyPr lIns="182844" tIns="182844" rIns="182844" bIns="182844" anchor="ctr" anchorCtr="0">
              <a:noAutofit/>
            </a:bodyPr>
            <a:lstStyle/>
            <a:p>
              <a:endParaRPr sz="5597"/>
            </a:p>
          </p:txBody>
        </p:sp>
        <p:sp>
          <p:nvSpPr>
            <p:cNvPr id="196" name="Shape 196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lIns="182844" tIns="182844" rIns="182844" bIns="182844" anchor="ctr" anchorCtr="0">
              <a:noAutofit/>
            </a:bodyPr>
            <a:lstStyle/>
            <a:p>
              <a:endParaRPr sz="5597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192792" y="30468"/>
            <a:ext cx="17652689" cy="1205365"/>
          </a:xfrm>
          <a:prstGeom prst="rect">
            <a:avLst/>
          </a:prstGeom>
        </p:spPr>
        <p:txBody>
          <a:bodyPr lIns="182844" tIns="182844" rIns="182844" bIns="182844" anchor="ctr" anchorCtr="0">
            <a:noAutofit/>
          </a:bodyPr>
          <a:lstStyle/>
          <a:p>
            <a:r>
              <a:rPr lang="it-IT" sz="4400" dirty="0" err="1"/>
              <a:t>Targeted</a:t>
            </a:r>
            <a:r>
              <a:rPr lang="it-IT" sz="4400" dirty="0"/>
              <a:t> Audience and </a:t>
            </a:r>
            <a:r>
              <a:rPr lang="it-IT" sz="4400" dirty="0" err="1"/>
              <a:t>requirements</a:t>
            </a:r>
            <a:endParaRPr lang="en" sz="4400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413786" y="1774669"/>
            <a:ext cx="17431895" cy="8046367"/>
          </a:xfrm>
          <a:prstGeom prst="rect">
            <a:avLst/>
          </a:prstGeom>
        </p:spPr>
        <p:txBody>
          <a:bodyPr lIns="182844" tIns="182844" rIns="182844" bIns="182844" anchor="t" anchorCtr="0">
            <a:noAutofit/>
          </a:bodyPr>
          <a:lstStyle/>
          <a:p>
            <a:pPr marL="914355" indent="-711164">
              <a:buClr>
                <a:srgbClr val="434343"/>
              </a:buClr>
              <a:buChar char="●"/>
            </a:pPr>
            <a:r>
              <a:rPr lang="it-IT" sz="3600" dirty="0" err="1">
                <a:solidFill>
                  <a:srgbClr val="434343"/>
                </a:solidFill>
              </a:rPr>
              <a:t>This</a:t>
            </a:r>
            <a:r>
              <a:rPr lang="it-IT" sz="3600" dirty="0">
                <a:solidFill>
                  <a:srgbClr val="434343"/>
                </a:solidFill>
              </a:rPr>
              <a:t> </a:t>
            </a:r>
            <a:r>
              <a:rPr lang="it-IT" sz="3600" dirty="0" err="1">
                <a:solidFill>
                  <a:srgbClr val="434343"/>
                </a:solidFill>
              </a:rPr>
              <a:t>course</a:t>
            </a:r>
            <a:r>
              <a:rPr lang="it-IT" sz="3600" dirty="0">
                <a:solidFill>
                  <a:srgbClr val="434343"/>
                </a:solidFill>
              </a:rPr>
              <a:t> </a:t>
            </a:r>
            <a:r>
              <a:rPr lang="it-IT" sz="3600" dirty="0" err="1">
                <a:solidFill>
                  <a:srgbClr val="434343"/>
                </a:solidFill>
              </a:rPr>
              <a:t>is</a:t>
            </a:r>
            <a:r>
              <a:rPr lang="it-IT" sz="3600" dirty="0">
                <a:solidFill>
                  <a:srgbClr val="434343"/>
                </a:solidFill>
              </a:rPr>
              <a:t> </a:t>
            </a:r>
            <a:r>
              <a:rPr lang="it-IT" sz="3600" dirty="0" err="1">
                <a:solidFill>
                  <a:srgbClr val="434343"/>
                </a:solidFill>
              </a:rPr>
              <a:t>designed</a:t>
            </a:r>
            <a:r>
              <a:rPr lang="it-IT" sz="3600" dirty="0">
                <a:solidFill>
                  <a:srgbClr val="434343"/>
                </a:solidFill>
              </a:rPr>
              <a:t> for </a:t>
            </a:r>
            <a:r>
              <a:rPr lang="it-IT" sz="3600" dirty="0" err="1">
                <a:solidFill>
                  <a:srgbClr val="434343"/>
                </a:solidFill>
              </a:rPr>
              <a:t>developers</a:t>
            </a:r>
            <a:r>
              <a:rPr lang="it-IT" sz="3600" dirty="0">
                <a:solidFill>
                  <a:srgbClr val="434343"/>
                </a:solidFill>
              </a:rPr>
              <a:t> </a:t>
            </a:r>
            <a:r>
              <a:rPr lang="it-IT" sz="3600" dirty="0" err="1">
                <a:solidFill>
                  <a:srgbClr val="434343"/>
                </a:solidFill>
              </a:rPr>
              <a:t>that</a:t>
            </a:r>
            <a:r>
              <a:rPr lang="it-IT" sz="3600" dirty="0">
                <a:solidFill>
                  <a:srgbClr val="434343"/>
                </a:solidFill>
              </a:rPr>
              <a:t> </a:t>
            </a:r>
            <a:r>
              <a:rPr lang="it-IT" sz="3600" dirty="0" err="1">
                <a:solidFill>
                  <a:srgbClr val="434343"/>
                </a:solidFill>
              </a:rPr>
              <a:t>have</a:t>
            </a:r>
            <a:r>
              <a:rPr lang="it-IT" sz="3600" dirty="0">
                <a:solidFill>
                  <a:srgbClr val="434343"/>
                </a:solidFill>
              </a:rPr>
              <a:t> some </a:t>
            </a:r>
            <a:r>
              <a:rPr lang="it-IT" sz="3600" dirty="0" err="1">
                <a:solidFill>
                  <a:srgbClr val="434343"/>
                </a:solidFill>
              </a:rPr>
              <a:t>basic</a:t>
            </a:r>
            <a:r>
              <a:rPr lang="it-IT" sz="3600" dirty="0">
                <a:solidFill>
                  <a:srgbClr val="434343"/>
                </a:solidFill>
              </a:rPr>
              <a:t> </a:t>
            </a:r>
            <a:r>
              <a:rPr lang="it-IT" sz="3600" dirty="0" err="1">
                <a:solidFill>
                  <a:srgbClr val="434343"/>
                </a:solidFill>
              </a:rPr>
              <a:t>knowledge</a:t>
            </a:r>
            <a:r>
              <a:rPr lang="it-IT" sz="3600" dirty="0">
                <a:solidFill>
                  <a:srgbClr val="434343"/>
                </a:solidFill>
              </a:rPr>
              <a:t> of the Serverless </a:t>
            </a:r>
            <a:r>
              <a:rPr lang="it-IT" sz="3600" dirty="0" err="1">
                <a:solidFill>
                  <a:srgbClr val="434343"/>
                </a:solidFill>
              </a:rPr>
              <a:t>topic</a:t>
            </a:r>
            <a:endParaRPr lang="it-IT" sz="3600" dirty="0">
              <a:solidFill>
                <a:srgbClr val="434343"/>
              </a:solidFill>
            </a:endParaRPr>
          </a:p>
          <a:p>
            <a:pPr marL="914355" indent="-711164">
              <a:buClr>
                <a:srgbClr val="434343"/>
              </a:buClr>
              <a:buChar char="●"/>
            </a:pPr>
            <a:r>
              <a:rPr lang="it-IT" sz="3600" dirty="0">
                <a:solidFill>
                  <a:srgbClr val="434343"/>
                </a:solidFill>
              </a:rPr>
              <a:t>Code </a:t>
            </a:r>
            <a:r>
              <a:rPr lang="it-IT" sz="3600" dirty="0" err="1">
                <a:solidFill>
                  <a:srgbClr val="434343"/>
                </a:solidFill>
              </a:rPr>
              <a:t>examples</a:t>
            </a:r>
            <a:r>
              <a:rPr lang="it-IT" sz="3600" dirty="0">
                <a:solidFill>
                  <a:srgbClr val="434343"/>
                </a:solidFill>
              </a:rPr>
              <a:t> are </a:t>
            </a:r>
            <a:r>
              <a:rPr lang="it-IT" sz="3600" dirty="0" err="1">
                <a:solidFill>
                  <a:srgbClr val="434343"/>
                </a:solidFill>
              </a:rPr>
              <a:t>written</a:t>
            </a:r>
            <a:r>
              <a:rPr lang="it-IT" sz="3600" dirty="0">
                <a:solidFill>
                  <a:srgbClr val="434343"/>
                </a:solidFill>
              </a:rPr>
              <a:t> in </a:t>
            </a:r>
            <a:r>
              <a:rPr lang="it-IT" sz="3600" dirty="0" err="1">
                <a:solidFill>
                  <a:srgbClr val="434343"/>
                </a:solidFill>
              </a:rPr>
              <a:t>NodeJS</a:t>
            </a:r>
            <a:r>
              <a:rPr lang="it-IT" sz="3600" dirty="0">
                <a:solidFill>
                  <a:srgbClr val="434343"/>
                </a:solidFill>
              </a:rPr>
              <a:t> (v.6.10) so a </a:t>
            </a:r>
            <a:r>
              <a:rPr lang="it-IT" sz="3600" dirty="0" err="1">
                <a:solidFill>
                  <a:srgbClr val="434343"/>
                </a:solidFill>
              </a:rPr>
              <a:t>basic</a:t>
            </a:r>
            <a:r>
              <a:rPr lang="it-IT" sz="3600" dirty="0">
                <a:solidFill>
                  <a:srgbClr val="434343"/>
                </a:solidFill>
              </a:rPr>
              <a:t> </a:t>
            </a:r>
            <a:r>
              <a:rPr lang="it-IT" sz="3600" dirty="0" err="1">
                <a:solidFill>
                  <a:srgbClr val="434343"/>
                </a:solidFill>
              </a:rPr>
              <a:t>knowledge</a:t>
            </a:r>
            <a:r>
              <a:rPr lang="it-IT" sz="3600" dirty="0">
                <a:solidFill>
                  <a:srgbClr val="434343"/>
                </a:solidFill>
              </a:rPr>
              <a:t> of </a:t>
            </a:r>
            <a:r>
              <a:rPr lang="it-IT" sz="3600" dirty="0" err="1">
                <a:solidFill>
                  <a:srgbClr val="434343"/>
                </a:solidFill>
              </a:rPr>
              <a:t>this</a:t>
            </a:r>
            <a:r>
              <a:rPr lang="it-IT" sz="3600" dirty="0">
                <a:solidFill>
                  <a:srgbClr val="434343"/>
                </a:solidFill>
              </a:rPr>
              <a:t> </a:t>
            </a:r>
            <a:r>
              <a:rPr lang="it-IT" sz="3600" dirty="0" err="1">
                <a:solidFill>
                  <a:srgbClr val="434343"/>
                </a:solidFill>
              </a:rPr>
              <a:t>language</a:t>
            </a:r>
            <a:r>
              <a:rPr lang="it-IT" sz="3600" dirty="0">
                <a:solidFill>
                  <a:srgbClr val="434343"/>
                </a:solidFill>
              </a:rPr>
              <a:t> </a:t>
            </a:r>
            <a:r>
              <a:rPr lang="it-IT" sz="3600" dirty="0" err="1">
                <a:solidFill>
                  <a:srgbClr val="434343"/>
                </a:solidFill>
              </a:rPr>
              <a:t>is</a:t>
            </a:r>
            <a:r>
              <a:rPr lang="it-IT" sz="3600" dirty="0">
                <a:solidFill>
                  <a:srgbClr val="434343"/>
                </a:solidFill>
              </a:rPr>
              <a:t> </a:t>
            </a:r>
            <a:r>
              <a:rPr lang="it-IT" sz="3600" dirty="0" err="1">
                <a:solidFill>
                  <a:srgbClr val="434343"/>
                </a:solidFill>
              </a:rPr>
              <a:t>required</a:t>
            </a:r>
            <a:r>
              <a:rPr lang="it-IT" sz="3600" dirty="0">
                <a:solidFill>
                  <a:srgbClr val="434343"/>
                </a:solidFill>
              </a:rPr>
              <a:t> to </a:t>
            </a:r>
            <a:r>
              <a:rPr lang="it-IT" sz="3600" dirty="0" err="1">
                <a:solidFill>
                  <a:srgbClr val="434343"/>
                </a:solidFill>
              </a:rPr>
              <a:t>better</a:t>
            </a:r>
            <a:r>
              <a:rPr lang="it-IT" sz="3600" dirty="0">
                <a:solidFill>
                  <a:srgbClr val="434343"/>
                </a:solidFill>
              </a:rPr>
              <a:t> </a:t>
            </a:r>
            <a:r>
              <a:rPr lang="it-IT" sz="3600" dirty="0" err="1">
                <a:solidFill>
                  <a:srgbClr val="434343"/>
                </a:solidFill>
              </a:rPr>
              <a:t>understanding</a:t>
            </a:r>
            <a:endParaRPr lang="it-IT" sz="3600" dirty="0">
              <a:solidFill>
                <a:srgbClr val="434343"/>
              </a:solidFill>
            </a:endParaRPr>
          </a:p>
          <a:p>
            <a:pPr marL="914355" indent="-711164">
              <a:buClr>
                <a:srgbClr val="434343"/>
              </a:buClr>
              <a:buChar char="●"/>
            </a:pPr>
            <a:r>
              <a:rPr lang="it-IT" sz="3600" dirty="0">
                <a:solidFill>
                  <a:srgbClr val="434343"/>
                </a:solidFill>
              </a:rPr>
              <a:t>Code </a:t>
            </a:r>
            <a:r>
              <a:rPr lang="it-IT" sz="3600" dirty="0" err="1">
                <a:solidFill>
                  <a:srgbClr val="434343"/>
                </a:solidFill>
              </a:rPr>
              <a:t>examples</a:t>
            </a:r>
            <a:r>
              <a:rPr lang="it-IT" sz="3600" dirty="0">
                <a:solidFill>
                  <a:srgbClr val="434343"/>
                </a:solidFill>
              </a:rPr>
              <a:t> are </a:t>
            </a:r>
            <a:r>
              <a:rPr lang="it-IT" sz="3600" dirty="0" err="1">
                <a:solidFill>
                  <a:srgbClr val="434343"/>
                </a:solidFill>
              </a:rPr>
              <a:t>written</a:t>
            </a:r>
            <a:r>
              <a:rPr lang="it-IT" sz="3600" dirty="0">
                <a:solidFill>
                  <a:srgbClr val="434343"/>
                </a:solidFill>
              </a:rPr>
              <a:t> </a:t>
            </a:r>
            <a:r>
              <a:rPr lang="it-IT" sz="3600" dirty="0" err="1">
                <a:solidFill>
                  <a:srgbClr val="434343"/>
                </a:solidFill>
              </a:rPr>
              <a:t>using</a:t>
            </a:r>
            <a:r>
              <a:rPr lang="it-IT" sz="3600" dirty="0">
                <a:solidFill>
                  <a:srgbClr val="434343"/>
                </a:solidFill>
              </a:rPr>
              <a:t> Serverless </a:t>
            </a:r>
            <a:r>
              <a:rPr lang="it-IT" sz="3600" dirty="0" err="1">
                <a:solidFill>
                  <a:srgbClr val="434343"/>
                </a:solidFill>
              </a:rPr>
              <a:t>framework</a:t>
            </a:r>
            <a:br>
              <a:rPr lang="it-IT" sz="3600" dirty="0">
                <a:solidFill>
                  <a:srgbClr val="434343"/>
                </a:solidFill>
              </a:rPr>
            </a:br>
            <a:r>
              <a:rPr lang="it-IT" sz="3600" dirty="0">
                <a:solidFill>
                  <a:srgbClr val="434343"/>
                </a:solidFill>
              </a:rPr>
              <a:t> </a:t>
            </a:r>
            <a:r>
              <a:rPr lang="it-IT" sz="3600" dirty="0">
                <a:solidFill>
                  <a:srgbClr val="434343"/>
                </a:solidFill>
                <a:hlinkClick r:id="rId3"/>
              </a:rPr>
              <a:t>https://serverless.com</a:t>
            </a:r>
            <a:r>
              <a:rPr lang="it-IT" sz="3600" dirty="0">
                <a:solidFill>
                  <a:srgbClr val="434343"/>
                </a:solidFill>
              </a:rPr>
              <a:t> </a:t>
            </a:r>
            <a:endParaRPr lang="en" sz="3600" dirty="0">
              <a:solidFill>
                <a:srgbClr val="434343"/>
              </a:solidFill>
            </a:endParaRPr>
          </a:p>
          <a:p>
            <a:pPr marL="914355" indent="-711164">
              <a:buClr>
                <a:srgbClr val="434343"/>
              </a:buClr>
              <a:buChar char="●"/>
            </a:pPr>
            <a:r>
              <a:rPr lang="it-IT" sz="3600" dirty="0" err="1">
                <a:solidFill>
                  <a:srgbClr val="434343"/>
                </a:solidFill>
              </a:rPr>
              <a:t>Every</a:t>
            </a:r>
            <a:r>
              <a:rPr lang="it-IT" sz="3600" dirty="0">
                <a:solidFill>
                  <a:srgbClr val="434343"/>
                </a:solidFill>
              </a:rPr>
              <a:t> code </a:t>
            </a:r>
            <a:r>
              <a:rPr lang="it-IT" sz="3600" dirty="0" err="1">
                <a:solidFill>
                  <a:srgbClr val="434343"/>
                </a:solidFill>
              </a:rPr>
              <a:t>example</a:t>
            </a:r>
            <a:r>
              <a:rPr lang="it-IT" sz="3600" dirty="0">
                <a:solidFill>
                  <a:srgbClr val="434343"/>
                </a:solidFill>
              </a:rPr>
              <a:t> </a:t>
            </a:r>
            <a:r>
              <a:rPr lang="it-IT" sz="3600" dirty="0" err="1">
                <a:solidFill>
                  <a:srgbClr val="434343"/>
                </a:solidFill>
              </a:rPr>
              <a:t>is</a:t>
            </a:r>
            <a:r>
              <a:rPr lang="it-IT" sz="3600" dirty="0">
                <a:solidFill>
                  <a:srgbClr val="434343"/>
                </a:solidFill>
              </a:rPr>
              <a:t> </a:t>
            </a:r>
            <a:r>
              <a:rPr lang="it-IT" sz="3600" dirty="0" err="1">
                <a:solidFill>
                  <a:srgbClr val="434343"/>
                </a:solidFill>
              </a:rPr>
              <a:t>available</a:t>
            </a:r>
            <a:r>
              <a:rPr lang="it-IT" sz="3600" dirty="0">
                <a:solidFill>
                  <a:srgbClr val="434343"/>
                </a:solidFill>
              </a:rPr>
              <a:t> on </a:t>
            </a:r>
            <a:r>
              <a:rPr lang="it-IT" sz="3600" dirty="0" err="1">
                <a:solidFill>
                  <a:srgbClr val="434343"/>
                </a:solidFill>
              </a:rPr>
              <a:t>Github</a:t>
            </a:r>
            <a:r>
              <a:rPr lang="it-IT" sz="3600" dirty="0">
                <a:solidFill>
                  <a:srgbClr val="434343"/>
                </a:solidFill>
              </a:rPr>
              <a:t> </a:t>
            </a:r>
            <a:r>
              <a:rPr lang="it-IT" sz="3600" dirty="0">
                <a:solidFill>
                  <a:srgbClr val="434343"/>
                </a:solidFill>
                <a:hlinkClick r:id="rId4"/>
              </a:rPr>
              <a:t>https://github.com/aletheia/serverless-architectures-course</a:t>
            </a:r>
            <a:endParaRPr lang="en" sz="3600" dirty="0">
              <a:solidFill>
                <a:srgbClr val="434343"/>
              </a:solidFill>
            </a:endParaRPr>
          </a:p>
          <a:p>
            <a:pPr marL="914355" indent="-711164">
              <a:buClr>
                <a:srgbClr val="434343"/>
              </a:buClr>
              <a:buChar char="●"/>
            </a:pPr>
            <a:r>
              <a:rPr lang="en" sz="3600" dirty="0">
                <a:solidFill>
                  <a:srgbClr val="434343"/>
                </a:solidFill>
              </a:rPr>
              <a:t>A</a:t>
            </a:r>
            <a:r>
              <a:rPr lang="it-IT" sz="3600" dirty="0" err="1">
                <a:solidFill>
                  <a:srgbClr val="434343"/>
                </a:solidFill>
              </a:rPr>
              <a:t>n</a:t>
            </a:r>
            <a:r>
              <a:rPr lang="it-IT" sz="3600" dirty="0">
                <a:solidFill>
                  <a:srgbClr val="434343"/>
                </a:solidFill>
              </a:rPr>
              <a:t> Amazon Web Services (AWS) account </a:t>
            </a:r>
            <a:r>
              <a:rPr lang="it-IT" sz="3600" dirty="0" err="1">
                <a:solidFill>
                  <a:srgbClr val="434343"/>
                </a:solidFill>
              </a:rPr>
              <a:t>is</a:t>
            </a:r>
            <a:r>
              <a:rPr lang="it-IT" sz="3600" dirty="0">
                <a:solidFill>
                  <a:srgbClr val="434343"/>
                </a:solidFill>
              </a:rPr>
              <a:t> </a:t>
            </a:r>
            <a:r>
              <a:rPr lang="it-IT" sz="3600" dirty="0" err="1">
                <a:solidFill>
                  <a:srgbClr val="434343"/>
                </a:solidFill>
              </a:rPr>
              <a:t>needed</a:t>
            </a:r>
            <a:r>
              <a:rPr lang="it-IT" sz="3600" dirty="0">
                <a:solidFill>
                  <a:srgbClr val="434343"/>
                </a:solidFill>
              </a:rPr>
              <a:t> to </a:t>
            </a:r>
            <a:r>
              <a:rPr lang="it-IT" sz="3600" dirty="0" err="1">
                <a:solidFill>
                  <a:srgbClr val="434343"/>
                </a:solidFill>
              </a:rPr>
              <a:t>run</a:t>
            </a:r>
            <a:r>
              <a:rPr lang="it-IT" sz="3600" dirty="0">
                <a:solidFill>
                  <a:srgbClr val="434343"/>
                </a:solidFill>
              </a:rPr>
              <a:t> code </a:t>
            </a:r>
            <a:r>
              <a:rPr lang="it-IT" sz="3600" dirty="0" err="1">
                <a:solidFill>
                  <a:srgbClr val="434343"/>
                </a:solidFill>
              </a:rPr>
              <a:t>examples</a:t>
            </a:r>
            <a:br>
              <a:rPr lang="it-IT" sz="3600" dirty="0">
                <a:solidFill>
                  <a:srgbClr val="434343"/>
                </a:solidFill>
              </a:rPr>
            </a:br>
            <a:r>
              <a:rPr lang="it-IT" sz="3600" dirty="0">
                <a:solidFill>
                  <a:srgbClr val="434343"/>
                </a:solidFill>
              </a:rPr>
              <a:t> </a:t>
            </a:r>
            <a:r>
              <a:rPr lang="it-IT" sz="3600" dirty="0">
                <a:solidFill>
                  <a:srgbClr val="434343"/>
                </a:solidFill>
                <a:hlinkClick r:id="rId5"/>
              </a:rPr>
              <a:t>https://aws.amazon.com</a:t>
            </a:r>
            <a:endParaRPr lang="it-IT" sz="3600" dirty="0">
              <a:solidFill>
                <a:srgbClr val="434343"/>
              </a:solidFill>
            </a:endParaRPr>
          </a:p>
          <a:p>
            <a:pPr marL="914355" indent="-711164">
              <a:buClr>
                <a:srgbClr val="434343"/>
              </a:buClr>
              <a:buChar char="●"/>
            </a:pPr>
            <a:endParaRPr lang="it-IT" sz="3600"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192792" y="30468"/>
            <a:ext cx="17652689" cy="1205365"/>
          </a:xfrm>
          <a:prstGeom prst="rect">
            <a:avLst/>
          </a:prstGeom>
        </p:spPr>
        <p:txBody>
          <a:bodyPr lIns="182844" tIns="182844" rIns="182844" bIns="182844" anchor="ctr" anchorCtr="0">
            <a:noAutofit/>
          </a:bodyPr>
          <a:lstStyle/>
          <a:p>
            <a:r>
              <a:rPr lang="it-IT" sz="4400" dirty="0" err="1"/>
              <a:t>Goals</a:t>
            </a:r>
            <a:endParaRPr lang="en" sz="4400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413786" y="1774669"/>
            <a:ext cx="17431895" cy="8046367"/>
          </a:xfrm>
          <a:prstGeom prst="rect">
            <a:avLst/>
          </a:prstGeom>
        </p:spPr>
        <p:txBody>
          <a:bodyPr lIns="182844" tIns="182844" rIns="182844" bIns="182844" anchor="t" anchorCtr="0">
            <a:noAutofit/>
          </a:bodyPr>
          <a:lstStyle/>
          <a:p>
            <a:pPr marL="203191">
              <a:buClr>
                <a:srgbClr val="434343"/>
              </a:buClr>
            </a:pPr>
            <a:r>
              <a:rPr lang="it-IT" sz="3600" dirty="0" err="1">
                <a:solidFill>
                  <a:srgbClr val="434343"/>
                </a:solidFill>
              </a:rPr>
              <a:t>This</a:t>
            </a:r>
            <a:r>
              <a:rPr lang="it-IT" sz="3600" dirty="0">
                <a:solidFill>
                  <a:srgbClr val="434343"/>
                </a:solidFill>
              </a:rPr>
              <a:t> </a:t>
            </a:r>
            <a:r>
              <a:rPr lang="it-IT" sz="3600" dirty="0" err="1">
                <a:solidFill>
                  <a:srgbClr val="434343"/>
                </a:solidFill>
              </a:rPr>
              <a:t>course</a:t>
            </a:r>
            <a:r>
              <a:rPr lang="it-IT" sz="3600" dirty="0">
                <a:solidFill>
                  <a:srgbClr val="434343"/>
                </a:solidFill>
              </a:rPr>
              <a:t> </a:t>
            </a:r>
            <a:r>
              <a:rPr lang="it-IT" sz="3600" dirty="0" err="1">
                <a:solidFill>
                  <a:srgbClr val="434343"/>
                </a:solidFill>
              </a:rPr>
              <a:t>aims</a:t>
            </a:r>
            <a:r>
              <a:rPr lang="it-IT" sz="3600" dirty="0">
                <a:solidFill>
                  <a:srgbClr val="434343"/>
                </a:solidFill>
              </a:rPr>
              <a:t> to </a:t>
            </a:r>
            <a:r>
              <a:rPr lang="it-IT" sz="3600" dirty="0" err="1">
                <a:solidFill>
                  <a:srgbClr val="434343"/>
                </a:solidFill>
              </a:rPr>
              <a:t>provide</a:t>
            </a:r>
            <a:r>
              <a:rPr lang="it-IT" sz="3600" dirty="0">
                <a:solidFill>
                  <a:srgbClr val="434343"/>
                </a:solidFill>
              </a:rPr>
              <a:t>:</a:t>
            </a:r>
          </a:p>
          <a:p>
            <a:pPr marL="914355" indent="-711164">
              <a:buClr>
                <a:srgbClr val="434343"/>
              </a:buClr>
              <a:buChar char="●"/>
            </a:pPr>
            <a:r>
              <a:rPr lang="it-IT" sz="3600" dirty="0">
                <a:solidFill>
                  <a:srgbClr val="434343"/>
                </a:solidFill>
              </a:rPr>
              <a:t>a </a:t>
            </a:r>
            <a:r>
              <a:rPr lang="it-IT" sz="3600" dirty="0" err="1">
                <a:solidFill>
                  <a:srgbClr val="434343"/>
                </a:solidFill>
              </a:rPr>
              <a:t>better</a:t>
            </a:r>
            <a:r>
              <a:rPr lang="it-IT" sz="3600" dirty="0">
                <a:solidFill>
                  <a:srgbClr val="434343"/>
                </a:solidFill>
              </a:rPr>
              <a:t> </a:t>
            </a:r>
            <a:r>
              <a:rPr lang="it-IT" sz="3600" dirty="0" err="1">
                <a:solidFill>
                  <a:srgbClr val="434343"/>
                </a:solidFill>
              </a:rPr>
              <a:t>understanding</a:t>
            </a:r>
            <a:r>
              <a:rPr lang="it-IT" sz="3600" dirty="0">
                <a:solidFill>
                  <a:srgbClr val="434343"/>
                </a:solidFill>
              </a:rPr>
              <a:t> of the benefits of a serverless </a:t>
            </a:r>
            <a:r>
              <a:rPr lang="it-IT" sz="3600" dirty="0" err="1">
                <a:solidFill>
                  <a:srgbClr val="434343"/>
                </a:solidFill>
              </a:rPr>
              <a:t>architecture</a:t>
            </a:r>
            <a:endParaRPr lang="it-IT" sz="3600" dirty="0">
              <a:solidFill>
                <a:srgbClr val="434343"/>
              </a:solidFill>
            </a:endParaRPr>
          </a:p>
          <a:p>
            <a:pPr marL="914355" indent="-711164">
              <a:buClr>
                <a:srgbClr val="434343"/>
              </a:buClr>
              <a:buChar char="●"/>
            </a:pPr>
            <a:r>
              <a:rPr lang="it-IT" sz="3600" dirty="0" err="1">
                <a:solidFill>
                  <a:srgbClr val="434343"/>
                </a:solidFill>
              </a:rPr>
              <a:t>practical</a:t>
            </a:r>
            <a:r>
              <a:rPr lang="it-IT" sz="3600" dirty="0">
                <a:solidFill>
                  <a:srgbClr val="434343"/>
                </a:solidFill>
              </a:rPr>
              <a:t> </a:t>
            </a:r>
            <a:r>
              <a:rPr lang="it-IT" sz="3600" dirty="0" err="1">
                <a:solidFill>
                  <a:srgbClr val="434343"/>
                </a:solidFill>
              </a:rPr>
              <a:t>knowledge</a:t>
            </a:r>
            <a:r>
              <a:rPr lang="it-IT" sz="3600" dirty="0">
                <a:solidFill>
                  <a:srgbClr val="434343"/>
                </a:solidFill>
              </a:rPr>
              <a:t> of </a:t>
            </a:r>
            <a:r>
              <a:rPr lang="it-IT" sz="3600" dirty="0" err="1">
                <a:solidFill>
                  <a:srgbClr val="434343"/>
                </a:solidFill>
              </a:rPr>
              <a:t>which</a:t>
            </a:r>
            <a:r>
              <a:rPr lang="it-IT" sz="3600" dirty="0">
                <a:solidFill>
                  <a:srgbClr val="434343"/>
                </a:solidFill>
              </a:rPr>
              <a:t> </a:t>
            </a:r>
            <a:r>
              <a:rPr lang="it-IT" sz="3600" dirty="0" err="1">
                <a:solidFill>
                  <a:srgbClr val="434343"/>
                </a:solidFill>
              </a:rPr>
              <a:t>problems</a:t>
            </a:r>
            <a:r>
              <a:rPr lang="it-IT" sz="3600" dirty="0">
                <a:solidFill>
                  <a:srgbClr val="434343"/>
                </a:solidFill>
              </a:rPr>
              <a:t> can be </a:t>
            </a:r>
            <a:r>
              <a:rPr lang="it-IT" sz="3600" dirty="0" err="1">
                <a:solidFill>
                  <a:srgbClr val="434343"/>
                </a:solidFill>
              </a:rPr>
              <a:t>addressed</a:t>
            </a:r>
            <a:r>
              <a:rPr lang="it-IT" sz="3600" dirty="0">
                <a:solidFill>
                  <a:srgbClr val="434343"/>
                </a:solidFill>
              </a:rPr>
              <a:t> with serverless</a:t>
            </a:r>
          </a:p>
          <a:p>
            <a:pPr marL="914355" indent="-711164">
              <a:buClr>
                <a:srgbClr val="434343"/>
              </a:buClr>
              <a:buChar char="●"/>
            </a:pPr>
            <a:r>
              <a:rPr lang="it-IT" sz="3600" dirty="0">
                <a:solidFill>
                  <a:srgbClr val="434343"/>
                </a:solidFill>
              </a:rPr>
              <a:t>the </a:t>
            </a:r>
            <a:r>
              <a:rPr lang="it-IT" sz="3600" dirty="0" err="1">
                <a:solidFill>
                  <a:srgbClr val="434343"/>
                </a:solidFill>
              </a:rPr>
              <a:t>skills</a:t>
            </a:r>
            <a:r>
              <a:rPr lang="it-IT" sz="3600" dirty="0">
                <a:solidFill>
                  <a:srgbClr val="434343"/>
                </a:solidFill>
              </a:rPr>
              <a:t> </a:t>
            </a:r>
            <a:r>
              <a:rPr lang="it-IT" sz="3600" dirty="0" err="1">
                <a:solidFill>
                  <a:srgbClr val="434343"/>
                </a:solidFill>
              </a:rPr>
              <a:t>needed</a:t>
            </a:r>
            <a:r>
              <a:rPr lang="it-IT" sz="3600" dirty="0">
                <a:solidFill>
                  <a:srgbClr val="434343"/>
                </a:solidFill>
              </a:rPr>
              <a:t> to </a:t>
            </a:r>
            <a:r>
              <a:rPr lang="it-IT" sz="3600" dirty="0" err="1">
                <a:solidFill>
                  <a:srgbClr val="434343"/>
                </a:solidFill>
              </a:rPr>
              <a:t>identify</a:t>
            </a:r>
            <a:r>
              <a:rPr lang="it-IT" sz="3600" dirty="0">
                <a:solidFill>
                  <a:srgbClr val="434343"/>
                </a:solidFill>
              </a:rPr>
              <a:t> </a:t>
            </a:r>
            <a:r>
              <a:rPr lang="it-IT" sz="3600" dirty="0" err="1">
                <a:solidFill>
                  <a:srgbClr val="434343"/>
                </a:solidFill>
              </a:rPr>
              <a:t>which</a:t>
            </a:r>
            <a:r>
              <a:rPr lang="it-IT" sz="3600" dirty="0">
                <a:solidFill>
                  <a:srgbClr val="434343"/>
                </a:solidFill>
              </a:rPr>
              <a:t> </a:t>
            </a:r>
            <a:r>
              <a:rPr lang="it-IT" sz="3600" dirty="0" err="1">
                <a:solidFill>
                  <a:srgbClr val="434343"/>
                </a:solidFill>
              </a:rPr>
              <a:t>architecture</a:t>
            </a:r>
            <a:r>
              <a:rPr lang="it-IT" sz="3600" dirty="0">
                <a:solidFill>
                  <a:srgbClr val="434343"/>
                </a:solidFill>
              </a:rPr>
              <a:t> </a:t>
            </a:r>
            <a:r>
              <a:rPr lang="it-IT" sz="3600" dirty="0" err="1">
                <a:solidFill>
                  <a:srgbClr val="434343"/>
                </a:solidFill>
              </a:rPr>
              <a:t>is</a:t>
            </a:r>
            <a:r>
              <a:rPr lang="it-IT" sz="3600" dirty="0">
                <a:solidFill>
                  <a:srgbClr val="434343"/>
                </a:solidFill>
              </a:rPr>
              <a:t> best </a:t>
            </a:r>
            <a:r>
              <a:rPr lang="it-IT" sz="3600" dirty="0" err="1">
                <a:solidFill>
                  <a:srgbClr val="434343"/>
                </a:solidFill>
              </a:rPr>
              <a:t>suited</a:t>
            </a:r>
            <a:r>
              <a:rPr lang="it-IT" sz="3600" dirty="0">
                <a:solidFill>
                  <a:srgbClr val="434343"/>
                </a:solidFill>
              </a:rPr>
              <a:t> for a </a:t>
            </a:r>
            <a:r>
              <a:rPr lang="it-IT" sz="3600" dirty="0" err="1">
                <a:solidFill>
                  <a:srgbClr val="434343"/>
                </a:solidFill>
              </a:rPr>
              <a:t>given</a:t>
            </a:r>
            <a:r>
              <a:rPr lang="it-IT" sz="3600" dirty="0">
                <a:solidFill>
                  <a:srgbClr val="434343"/>
                </a:solidFill>
              </a:rPr>
              <a:t> </a:t>
            </a:r>
            <a:r>
              <a:rPr lang="it-IT" sz="3600" dirty="0" err="1">
                <a:solidFill>
                  <a:srgbClr val="434343"/>
                </a:solidFill>
              </a:rPr>
              <a:t>problem</a:t>
            </a:r>
            <a:endParaRPr lang="it-IT" sz="3600" dirty="0">
              <a:solidFill>
                <a:srgbClr val="434343"/>
              </a:solidFill>
            </a:endParaRPr>
          </a:p>
          <a:p>
            <a:pPr marL="914355" indent="-711164">
              <a:buClr>
                <a:srgbClr val="434343"/>
              </a:buClr>
              <a:buChar char="●"/>
            </a:pPr>
            <a:r>
              <a:rPr lang="it-IT" sz="3600" dirty="0">
                <a:solidFill>
                  <a:srgbClr val="434343"/>
                </a:solidFill>
              </a:rPr>
              <a:t>a </a:t>
            </a:r>
            <a:r>
              <a:rPr lang="it-IT" sz="3600" dirty="0" err="1">
                <a:solidFill>
                  <a:srgbClr val="434343"/>
                </a:solidFill>
              </a:rPr>
              <a:t>good</a:t>
            </a:r>
            <a:r>
              <a:rPr lang="it-IT" sz="3600" dirty="0">
                <a:solidFill>
                  <a:srgbClr val="434343"/>
                </a:solidFill>
              </a:rPr>
              <a:t> </a:t>
            </a:r>
            <a:r>
              <a:rPr lang="it-IT" sz="3600" dirty="0" err="1">
                <a:solidFill>
                  <a:srgbClr val="434343"/>
                </a:solidFill>
              </a:rPr>
              <a:t>understanding</a:t>
            </a:r>
            <a:r>
              <a:rPr lang="it-IT" sz="3600" dirty="0">
                <a:solidFill>
                  <a:srgbClr val="434343"/>
                </a:solidFill>
              </a:rPr>
              <a:t> of </a:t>
            </a:r>
            <a:r>
              <a:rPr lang="it-IT" sz="3600" dirty="0" err="1">
                <a:solidFill>
                  <a:srgbClr val="434343"/>
                </a:solidFill>
              </a:rPr>
              <a:t>event-driven</a:t>
            </a:r>
            <a:r>
              <a:rPr lang="it-IT" sz="3600" dirty="0">
                <a:solidFill>
                  <a:srgbClr val="434343"/>
                </a:solidFill>
              </a:rPr>
              <a:t> </a:t>
            </a:r>
            <a:r>
              <a:rPr lang="it-IT" sz="3600" dirty="0" err="1">
                <a:solidFill>
                  <a:srgbClr val="434343"/>
                </a:solidFill>
              </a:rPr>
              <a:t>architectures</a:t>
            </a:r>
            <a:endParaRPr lang="it-IT" sz="3600" dirty="0">
              <a:solidFill>
                <a:srgbClr val="434343"/>
              </a:solidFill>
            </a:endParaRPr>
          </a:p>
          <a:p>
            <a:pPr marL="914355" indent="-711164">
              <a:buClr>
                <a:srgbClr val="434343"/>
              </a:buClr>
              <a:buChar char="●"/>
            </a:pPr>
            <a:r>
              <a:rPr lang="it-IT" sz="3600" dirty="0" err="1">
                <a:solidFill>
                  <a:srgbClr val="434343"/>
                </a:solidFill>
              </a:rPr>
              <a:t>practical</a:t>
            </a:r>
            <a:r>
              <a:rPr lang="it-IT" sz="3600" dirty="0">
                <a:solidFill>
                  <a:srgbClr val="434343"/>
                </a:solidFill>
              </a:rPr>
              <a:t> </a:t>
            </a:r>
            <a:r>
              <a:rPr lang="it-IT" sz="3600" dirty="0" err="1">
                <a:solidFill>
                  <a:srgbClr val="434343"/>
                </a:solidFill>
              </a:rPr>
              <a:t>knowledge</a:t>
            </a:r>
            <a:r>
              <a:rPr lang="it-IT" sz="3600" dirty="0">
                <a:solidFill>
                  <a:srgbClr val="434343"/>
                </a:solidFill>
              </a:rPr>
              <a:t> </a:t>
            </a:r>
            <a:r>
              <a:rPr lang="it-IT" sz="3600" dirty="0" err="1">
                <a:solidFill>
                  <a:srgbClr val="434343"/>
                </a:solidFill>
              </a:rPr>
              <a:t>that</a:t>
            </a:r>
            <a:r>
              <a:rPr lang="it-IT" sz="3600" dirty="0">
                <a:solidFill>
                  <a:srgbClr val="434343"/>
                </a:solidFill>
              </a:rPr>
              <a:t> can be </a:t>
            </a:r>
            <a:r>
              <a:rPr lang="it-IT" sz="3600" dirty="0" err="1">
                <a:solidFill>
                  <a:srgbClr val="434343"/>
                </a:solidFill>
              </a:rPr>
              <a:t>applied</a:t>
            </a:r>
            <a:r>
              <a:rPr lang="it-IT" sz="3600" dirty="0">
                <a:solidFill>
                  <a:srgbClr val="434343"/>
                </a:solidFill>
              </a:rPr>
              <a:t> to </a:t>
            </a:r>
            <a:r>
              <a:rPr lang="it-IT" sz="3600" dirty="0" err="1">
                <a:solidFill>
                  <a:srgbClr val="434343"/>
                </a:solidFill>
              </a:rPr>
              <a:t>any</a:t>
            </a:r>
            <a:r>
              <a:rPr lang="it-IT" sz="3600" dirty="0">
                <a:solidFill>
                  <a:srgbClr val="434343"/>
                </a:solidFill>
              </a:rPr>
              <a:t> software </a:t>
            </a:r>
            <a:r>
              <a:rPr lang="it-IT" sz="3600" dirty="0" err="1">
                <a:solidFill>
                  <a:srgbClr val="434343"/>
                </a:solidFill>
              </a:rPr>
              <a:t>project</a:t>
            </a:r>
            <a:endParaRPr lang="it-IT" sz="36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78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ctrTitle"/>
          </p:nvPr>
        </p:nvSpPr>
        <p:spPr>
          <a:xfrm>
            <a:off x="777325" y="3636213"/>
            <a:ext cx="16443724" cy="1867146"/>
          </a:xfrm>
          <a:prstGeom prst="rect">
            <a:avLst/>
          </a:prstGeom>
        </p:spPr>
        <p:txBody>
          <a:bodyPr lIns="182844" tIns="182844" rIns="182844" bIns="182844" anchor="b" anchorCtr="0">
            <a:noAutofit/>
          </a:bodyPr>
          <a:lstStyle/>
          <a:p>
            <a:r>
              <a:rPr lang="en"/>
              <a:t>Next Video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subTitle" idx="1"/>
          </p:nvPr>
        </p:nvSpPr>
        <p:spPr>
          <a:xfrm>
            <a:off x="777325" y="5575869"/>
            <a:ext cx="16443724" cy="865775"/>
          </a:xfrm>
          <a:prstGeom prst="rect">
            <a:avLst/>
          </a:prstGeom>
        </p:spPr>
        <p:txBody>
          <a:bodyPr lIns="182844" tIns="182844" rIns="182844" bIns="182844" anchor="t" anchorCtr="0">
            <a:noAutofit/>
          </a:bodyPr>
          <a:lstStyle/>
          <a:p>
            <a:r>
              <a:rPr lang="it-IT" dirty="0" err="1"/>
              <a:t>Vendors</a:t>
            </a:r>
            <a:r>
              <a:rPr lang="it-IT" dirty="0"/>
              <a:t> and Tools</a:t>
            </a:r>
            <a:endParaRPr lang="e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388</Words>
  <Application>Microsoft Macintosh PowerPoint</Application>
  <PresentationFormat>Custom</PresentationFormat>
  <Paragraphs>49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Roboto</vt:lpstr>
      <vt:lpstr>Packt</vt:lpstr>
      <vt:lpstr>Packt</vt:lpstr>
      <vt:lpstr>Serverless Design Patterns and Best Practices</vt:lpstr>
      <vt:lpstr>Luca Bianchi</vt:lpstr>
      <vt:lpstr>The Course Overview</vt:lpstr>
      <vt:lpstr>Introduction</vt:lpstr>
      <vt:lpstr>Targeted Audience and requirements</vt:lpstr>
      <vt:lpstr>Goals</vt:lpstr>
      <vt:lpstr>Next Video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Course Title Here</dc:title>
  <dc:creator>Nitee Shetty</dc:creator>
  <cp:lastModifiedBy>Luca Bianchi</cp:lastModifiedBy>
  <cp:revision>20</cp:revision>
  <dcterms:modified xsi:type="dcterms:W3CDTF">2018-02-10T10:55:31Z</dcterms:modified>
</cp:coreProperties>
</file>